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5"/>
  </p:sldMasterIdLst>
  <p:notesMasterIdLst>
    <p:notesMasterId r:id="rId41"/>
  </p:notesMasterIdLst>
  <p:handoutMasterIdLst>
    <p:handoutMasterId r:id="rId42"/>
  </p:handoutMasterIdLst>
  <p:sldIdLst>
    <p:sldId id="257" r:id="rId6"/>
    <p:sldId id="370" r:id="rId7"/>
    <p:sldId id="371" r:id="rId8"/>
    <p:sldId id="330" r:id="rId9"/>
    <p:sldId id="260" r:id="rId10"/>
    <p:sldId id="327" r:id="rId11"/>
    <p:sldId id="262" r:id="rId12"/>
    <p:sldId id="331" r:id="rId13"/>
    <p:sldId id="334" r:id="rId14"/>
    <p:sldId id="377" r:id="rId15"/>
    <p:sldId id="333" r:id="rId16"/>
    <p:sldId id="335" r:id="rId17"/>
    <p:sldId id="336" r:id="rId18"/>
    <p:sldId id="378" r:id="rId19"/>
    <p:sldId id="337" r:id="rId20"/>
    <p:sldId id="338" r:id="rId21"/>
    <p:sldId id="339" r:id="rId22"/>
    <p:sldId id="340" r:id="rId23"/>
    <p:sldId id="282" r:id="rId24"/>
    <p:sldId id="379" r:id="rId25"/>
    <p:sldId id="285" r:id="rId26"/>
    <p:sldId id="290" r:id="rId27"/>
    <p:sldId id="291" r:id="rId28"/>
    <p:sldId id="292" r:id="rId29"/>
    <p:sldId id="328" r:id="rId30"/>
    <p:sldId id="380" r:id="rId31"/>
    <p:sldId id="296" r:id="rId32"/>
    <p:sldId id="299" r:id="rId33"/>
    <p:sldId id="301" r:id="rId34"/>
    <p:sldId id="303" r:id="rId35"/>
    <p:sldId id="374" r:id="rId36"/>
    <p:sldId id="375" r:id="rId37"/>
    <p:sldId id="376" r:id="rId38"/>
    <p:sldId id="381" r:id="rId39"/>
    <p:sldId id="382" r:id="rId40"/>
  </p:sldIdLst>
  <p:sldSz cx="9144000" cy="6858000" type="screen4x3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4BF"/>
    <a:srgbClr val="FDB5A1"/>
    <a:srgbClr val="D73529"/>
    <a:srgbClr val="F12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06" autoAdjust="0"/>
    <p:restoredTop sz="95238"/>
  </p:normalViewPr>
  <p:slideViewPr>
    <p:cSldViewPr>
      <p:cViewPr varScale="1">
        <p:scale>
          <a:sx n="122" d="100"/>
          <a:sy n="122" d="100"/>
        </p:scale>
        <p:origin x="31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9DD3B60-7819-4580-AC6E-3BCEB0EC3C95}" type="datetime1">
              <a:rPr lang="en-US"/>
              <a:pPr>
                <a:defRPr/>
              </a:pPr>
              <a:t>1/3/20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6AD5B3D-8BCA-4EE0-847A-233DDD077B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50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r">
              <a:defRPr sz="1200"/>
            </a:lvl1pPr>
          </a:lstStyle>
          <a:p>
            <a:pPr>
              <a:defRPr/>
            </a:pPr>
            <a:fld id="{8ABB6B82-B001-4F7C-B514-7A1E898742BF}" type="datetimeFigureOut">
              <a:rPr lang="en-US"/>
              <a:pPr>
                <a:defRPr/>
              </a:pPr>
              <a:t>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1" tIns="46660" rIns="93321" bIns="4666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</p:spPr>
        <p:txBody>
          <a:bodyPr vert="horz" lIns="93321" tIns="46660" rIns="93321" bIns="4666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r">
              <a:defRPr sz="1200"/>
            </a:lvl1pPr>
          </a:lstStyle>
          <a:p>
            <a:pPr>
              <a:defRPr/>
            </a:pPr>
            <a:fld id="{D1FEC384-73F6-4CB0-8B58-CE90DD7CF4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07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93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78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61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84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39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60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08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72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10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7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10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50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41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806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95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06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830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63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240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32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9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88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496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1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52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73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09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61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9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41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4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rady_logo_fu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ottersonColor_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0" y="0"/>
            <a:ext cx="392271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200400" y="1143000"/>
            <a:ext cx="4953000" cy="2667000"/>
          </a:xfrm>
        </p:spPr>
        <p:txBody>
          <a:bodyPr/>
          <a:lstStyle>
            <a:lvl1pPr>
              <a:defRPr sz="2800" b="1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0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4419600"/>
            <a:ext cx="5029200" cy="762000"/>
          </a:xfrm>
        </p:spPr>
        <p:txBody>
          <a:bodyPr/>
          <a:lstStyle>
            <a:lvl1pPr marL="0" indent="0">
              <a:buFontTx/>
              <a:buNone/>
              <a:defRPr sz="2000" b="0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381000"/>
            <a:ext cx="1885950" cy="5745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381000"/>
            <a:ext cx="5505450" cy="5745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32557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81000"/>
            <a:ext cx="754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143000"/>
            <a:ext cx="7543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rady_logo_full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2" descr="otterson_side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-609600" y="-1588"/>
            <a:ext cx="15081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7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oHlFGz4c-OE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hyperlink" Target="http://kerin.tv/14e/v1-3" TargetMode="External"/><Relationship Id="rId7" Type="http://schemas.openxmlformats.org/officeDocument/2006/relationships/hyperlink" Target="https://www.volvocars.com/us/care-by-volvo/?gclid=CjwKCAiA6bvwBRBbEiwAUER6JZ_zmdK4X3sARIS6ZHyD6_ujQUSsTccNCA-VhHFQQqw4Yifsn-zdDhoCAgoQAvD_BwE&amp;gclsrc=aw.d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4EvNxWhskf8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JCfHdMVgui4?feature=oembed" TargetMode="External"/><Relationship Id="rId4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v1-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IIwlGLemWOw?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v1-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erin.tv/14e/ppt1-8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kerin.tv/14e/ppt1-9" TargetMode="External"/><Relationship Id="rId4" Type="http://schemas.openxmlformats.org/officeDocument/2006/relationships/image" Target="../media/image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lfridges.com/US/en/" TargetMode="Externa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467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3962400"/>
            <a:ext cx="54102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MGT 103 Product Marketing &amp; Management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Mon. &amp; Wed. , 11:00 a.m. – 12:20 p.m. 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OTRSN 1S114</a:t>
            </a:r>
          </a:p>
          <a:p>
            <a:pPr eaLnBrk="1" hangingPunct="1">
              <a:defRPr/>
            </a:pPr>
            <a:endParaRPr lang="en-US" b="1" dirty="0">
              <a:latin typeface="+mn-lt"/>
              <a:cs typeface="Calibri" charset="0"/>
            </a:endParaRP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Professor Burt De Mill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0631A-A3A1-634B-9C6B-2F6C71F96341}"/>
              </a:ext>
            </a:extLst>
          </p:cNvPr>
          <p:cNvSpPr txBox="1"/>
          <p:nvPr/>
        </p:nvSpPr>
        <p:spPr>
          <a:xfrm>
            <a:off x="3048000" y="2508494"/>
            <a:ext cx="2533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WELCOME !</a:t>
            </a:r>
          </a:p>
        </p:txBody>
      </p:sp>
    </p:spTree>
    <p:extLst>
      <p:ext uri="{BB962C8B-B14F-4D97-AF65-F5344CB8AC3E}">
        <p14:creationId xmlns:p14="http://schemas.microsoft.com/office/powerpoint/2010/main" val="104756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35">
            <a:extLst>
              <a:ext uri="{FF2B5EF4-FFF2-40B4-BE49-F238E27FC236}">
                <a16:creationId xmlns:a16="http://schemas.microsoft.com/office/drawing/2014/main" id="{5EEE6109-D649-1144-BACF-4AA11A439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799" y="304800"/>
            <a:ext cx="7696201" cy="1186588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/>
            <a:endParaRPr lang="en-US" sz="2200" b="1">
              <a:solidFill>
                <a:srgbClr val="A50532"/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26B65AA-1659-4740-AE27-B565F1765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133" y="333936"/>
            <a:ext cx="7939334" cy="1143000"/>
          </a:xfrm>
        </p:spPr>
        <p:txBody>
          <a:bodyPr/>
          <a:lstStyle/>
          <a:p>
            <a:r>
              <a:rPr lang="en-US" sz="3200" b="1">
                <a:solidFill>
                  <a:srgbClr val="00B0F0"/>
                </a:solidFill>
              </a:rPr>
              <a:t>WHAT IS MARKETING?</a:t>
            </a:r>
            <a:br>
              <a:rPr lang="en-US" sz="3200" b="1">
                <a:solidFill>
                  <a:srgbClr val="00B0F0"/>
                </a:solidFill>
              </a:rPr>
            </a:br>
            <a:r>
              <a:rPr lang="en-US" b="1">
                <a:solidFill>
                  <a:srgbClr val="00B0F0"/>
                </a:solidFill>
              </a:rPr>
              <a:t>REQUIREMENTS FOR MARKETING TO OCCUR</a:t>
            </a:r>
            <a:endParaRPr lang="en-US">
              <a:solidFill>
                <a:srgbClr val="00B0F0"/>
              </a:solidFill>
            </a:endParaRPr>
          </a:p>
        </p:txBody>
      </p:sp>
      <p:pic>
        <p:nvPicPr>
          <p:cNvPr id="3" name="Online Media 2" descr="Domino's HotSpots allow you to get pizza where you are if you don't have an address">
            <a:hlinkClick r:id="" action="ppaction://media"/>
            <a:extLst>
              <a:ext uri="{FF2B5EF4-FFF2-40B4-BE49-F238E27FC236}">
                <a16:creationId xmlns:a16="http://schemas.microsoft.com/office/drawing/2014/main" id="{B3BD47AF-DABC-1F4B-BCF4-943B5BABCCD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76400" y="20574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2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799" y="274638"/>
            <a:ext cx="7919545" cy="1146714"/>
          </a:xfrm>
        </p:spPr>
        <p:txBody>
          <a:bodyPr/>
          <a:lstStyle/>
          <a:p>
            <a:r>
              <a:rPr lang="en-US" sz="240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1-2</a:t>
            </a:r>
            <a:r>
              <a:rPr lang="en-US" sz="2400" b="1"/>
              <a:t>  A marketing department relates to many people, organizations, and environmental forces.</a:t>
            </a:r>
            <a:endParaRPr lang="en-US" sz="2400"/>
          </a:p>
        </p:txBody>
      </p:sp>
      <p:pic>
        <p:nvPicPr>
          <p:cNvPr id="6" name="Picture 9" descr="A summary graphic of an organization, its departments, and who it interacts with.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1371600" y="1421352"/>
            <a:ext cx="7086600" cy="44460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5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220923"/>
            <a:ext cx="8056563" cy="1439862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/>
            <a:endParaRPr lang="en-US" sz="2200" b="1">
              <a:solidFill>
                <a:srgbClr val="A5053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9200" y="369354"/>
            <a:ext cx="7467600" cy="1143000"/>
          </a:xfrm>
        </p:spPr>
        <p:txBody>
          <a:bodyPr/>
          <a:lstStyle/>
          <a:p>
            <a:r>
              <a:rPr lang="en-US" sz="3200" b="1">
                <a:solidFill>
                  <a:srgbClr val="00B0F0"/>
                </a:solidFill>
              </a:rPr>
              <a:t>HOW MARKETING</a:t>
            </a:r>
            <a:br>
              <a:rPr lang="en-US" sz="3200" b="1">
                <a:solidFill>
                  <a:srgbClr val="00B0F0"/>
                </a:solidFill>
              </a:rPr>
            </a:br>
            <a:r>
              <a:rPr lang="en-US" sz="3200" b="1">
                <a:solidFill>
                  <a:srgbClr val="00B0F0"/>
                </a:solidFill>
              </a:rPr>
              <a:t>DISCOVERS CONSUMER NEEDS</a:t>
            </a:r>
            <a:br>
              <a:rPr lang="en-US" sz="3200" b="1">
                <a:solidFill>
                  <a:srgbClr val="00B0F0"/>
                </a:solidFill>
              </a:rPr>
            </a:br>
            <a:r>
              <a:rPr lang="en-US" sz="2400" b="1">
                <a:solidFill>
                  <a:srgbClr val="00B0F0"/>
                </a:solidFill>
              </a:rPr>
              <a:t>THE CHALLENGE: NEW PRODUCTS</a:t>
            </a:r>
            <a:endParaRPr lang="en-US" sz="320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981200"/>
            <a:ext cx="7315200" cy="4114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Consumers May Not Know or Cannot Describe What They Need or Want</a:t>
            </a:r>
          </a:p>
          <a:p>
            <a:pPr marL="0" indent="0">
              <a:buNone/>
            </a:pPr>
            <a:r>
              <a:rPr lang="en-US" dirty="0"/>
              <a:t>Most New Products Fail</a:t>
            </a:r>
            <a:endParaRPr lang="en-US" dirty="0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dirty="0"/>
              <a:t>The Challenge:</a:t>
            </a:r>
            <a:endParaRPr lang="en-US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ja-JP" altLang="en-US"/>
              <a:t>“</a:t>
            </a:r>
            <a:r>
              <a:rPr lang="en-US" altLang="ja-JP" dirty="0"/>
              <a:t>Focus on the Consumer Benefit</a:t>
            </a:r>
            <a:r>
              <a:rPr lang="ja-JP" altLang="en-US"/>
              <a:t>”</a:t>
            </a:r>
            <a:endParaRPr lang="en-US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ja-JP" altLang="en-US"/>
              <a:t>“</a:t>
            </a:r>
            <a:r>
              <a:rPr lang="en-US" altLang="ja-JP" dirty="0"/>
              <a:t>Learn From Past Mistakes</a:t>
            </a:r>
            <a:r>
              <a:rPr lang="ja-JP" altLang="en-US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744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70118"/>
            <a:ext cx="8043863" cy="1162749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228600" algn="ctr" eaLnBrk="1" hangingPunct="1"/>
            <a:endParaRPr lang="en-US" sz="2200" b="1">
              <a:solidFill>
                <a:srgbClr val="A5053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40631" y="216726"/>
            <a:ext cx="7543800" cy="1143000"/>
          </a:xfrm>
        </p:spPr>
        <p:txBody>
          <a:bodyPr/>
          <a:lstStyle/>
          <a:p>
            <a:r>
              <a:rPr lang="en-US" sz="3600" b="1" dirty="0">
                <a:solidFill>
                  <a:srgbClr val="00B0F0"/>
                </a:solidFill>
              </a:rPr>
              <a:t>Wearable Computer?</a:t>
            </a:r>
            <a:br>
              <a:rPr lang="en-US" sz="36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What </a:t>
            </a:r>
            <a:r>
              <a:rPr lang="ja-JP" altLang="en-US" sz="2400" b="1">
                <a:solidFill>
                  <a:srgbClr val="00B0F0"/>
                </a:solidFill>
              </a:rPr>
              <a:t>“</a:t>
            </a:r>
            <a:r>
              <a:rPr lang="en-US" sz="2400" b="1" dirty="0">
                <a:solidFill>
                  <a:srgbClr val="00B0F0"/>
                </a:solidFill>
              </a:rPr>
              <a:t>benefits</a:t>
            </a:r>
            <a:r>
              <a:rPr lang="ja-JP" altLang="en-US" sz="2400" b="1">
                <a:solidFill>
                  <a:srgbClr val="00B0F0"/>
                </a:solidFill>
              </a:rPr>
              <a:t>”</a:t>
            </a:r>
            <a:r>
              <a:rPr lang="en-US" sz="2400" b="1" dirty="0">
                <a:solidFill>
                  <a:srgbClr val="00B0F0"/>
                </a:solidFill>
              </a:rPr>
              <a:t> and what </a:t>
            </a:r>
            <a:r>
              <a:rPr lang="ja-JP" altLang="en-US" sz="2400" b="1">
                <a:solidFill>
                  <a:srgbClr val="00B0F0"/>
                </a:solidFill>
              </a:rPr>
              <a:t>“</a:t>
            </a:r>
            <a:r>
              <a:rPr lang="en-US" sz="2400" b="1" dirty="0">
                <a:solidFill>
                  <a:srgbClr val="00B0F0"/>
                </a:solidFill>
              </a:rPr>
              <a:t>showstoppers”?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538E71-F308-47E5-BEE7-1547CF829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855" y="1854931"/>
            <a:ext cx="7231117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Mid-Calorie Soda</a:t>
            </a:r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Automobile</a:t>
            </a:r>
          </a:p>
          <a:p>
            <a:pPr marL="0" indent="0">
              <a:buNone/>
            </a:pPr>
            <a:r>
              <a:rPr lang="en-US" b="1" dirty="0"/>
              <a:t>Subscription</a:t>
            </a:r>
          </a:p>
          <a:p>
            <a:pPr marL="0" indent="0">
              <a:buNone/>
            </a:pPr>
            <a:r>
              <a:rPr lang="en-US" b="1" dirty="0"/>
              <a:t>Service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Wearable Computer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CD744BD-9F83-42CC-8DD5-891E5690FD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67200" y="5405401"/>
            <a:ext cx="3657600" cy="152400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</a:rPr>
              <a:t>Google Glass</a:t>
            </a:r>
          </a:p>
          <a:p>
            <a:endParaRPr lang="en-US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24C16CF5-832A-4CDD-8A71-A9810E4B0A6F}"/>
              </a:ext>
            </a:extLst>
          </p:cNvPr>
          <p:cNvSpPr txBox="1">
            <a:spLocks/>
          </p:cNvSpPr>
          <p:nvPr/>
        </p:nvSpPr>
        <p:spPr>
          <a:xfrm>
            <a:off x="6239330" y="2559188"/>
            <a:ext cx="1861244" cy="220144"/>
          </a:xfrm>
          <a:prstGeom prst="rect">
            <a:avLst/>
          </a:prstGeom>
        </p:spPr>
        <p:txBody>
          <a:bodyPr lIns="0" tIns="0" rIns="0" bIns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kern="0" dirty="0"/>
              <a:t>Pepsi True Ad</a:t>
            </a:r>
          </a:p>
          <a:p>
            <a:endParaRPr lang="en-US" kern="0" dirty="0"/>
          </a:p>
        </p:txBody>
      </p:sp>
      <p:pic>
        <p:nvPicPr>
          <p:cNvPr id="11" name="Picture 12" descr="Click here for a Pepsi True ad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891" y="1632675"/>
            <a:ext cx="73766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800600"/>
            <a:ext cx="1641497" cy="1505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482138"/>
            <a:ext cx="1352033" cy="1352033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D837739D-4AFA-4F13-A945-1FABCBE7AAC1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/>
              <a:t>Top: </a:t>
            </a:r>
            <a:r>
              <a:rPr lang="en-US"/>
              <a:t>©Victor </a:t>
            </a:r>
            <a:r>
              <a:rPr lang="en-US" err="1"/>
              <a:t>Virgile</a:t>
            </a:r>
            <a:r>
              <a:rPr lang="en-US"/>
              <a:t>/Gamma-</a:t>
            </a:r>
            <a:r>
              <a:rPr lang="en-US" err="1"/>
              <a:t>Rapho</a:t>
            </a:r>
            <a:r>
              <a:rPr lang="en-US"/>
              <a:t> via Getty Images; Bottom: ©Consumer Trends/Alamy Stock Photo</a:t>
            </a:r>
            <a:endParaRPr lang="en-US" kern="0"/>
          </a:p>
        </p:txBody>
      </p:sp>
      <p:sp>
        <p:nvSpPr>
          <p:cNvPr id="20" name="Text Placeholder 19" hidden="1">
            <a:extLst>
              <a:ext uri="{FF2B5EF4-FFF2-40B4-BE49-F238E27FC236}">
                <a16:creationId xmlns:a16="http://schemas.microsoft.com/office/drawing/2014/main" id="{6BCACF51-9D33-43B8-A7B1-FC5D0FFB1F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2" descr="Click here for a Pepsi True ad">
            <a:hlinkClick r:id="rId7"/>
            <a:extLst>
              <a:ext uri="{FF2B5EF4-FFF2-40B4-BE49-F238E27FC236}">
                <a16:creationId xmlns:a16="http://schemas.microsoft.com/office/drawing/2014/main" id="{2EE60ADC-E447-1D4B-8421-4589E52C1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119" y="3274537"/>
            <a:ext cx="73766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97AFED-F977-7542-BC4B-10B4357971D3}"/>
              </a:ext>
            </a:extLst>
          </p:cNvPr>
          <p:cNvSpPr txBox="1"/>
          <p:nvPr/>
        </p:nvSpPr>
        <p:spPr>
          <a:xfrm>
            <a:off x="6784891" y="4180003"/>
            <a:ext cx="782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Volvo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2F82C-2EE2-EA4A-8EFD-6A516DFED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0056" y="3023406"/>
            <a:ext cx="15049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37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8A25-3DC8-F94F-A781-E4EC1670F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04800"/>
            <a:ext cx="7848600" cy="1143000"/>
          </a:xfrm>
        </p:spPr>
        <p:txBody>
          <a:bodyPr/>
          <a:lstStyle/>
          <a:p>
            <a:r>
              <a:rPr lang="en-US" sz="2800" dirty="0"/>
              <a:t>Google Glass</a:t>
            </a:r>
            <a:br>
              <a:rPr lang="en-US" dirty="0"/>
            </a:br>
            <a:r>
              <a:rPr lang="en-US" sz="2000" dirty="0"/>
              <a:t>winner or loser?</a:t>
            </a:r>
            <a:endParaRPr lang="en-US" dirty="0"/>
          </a:p>
        </p:txBody>
      </p:sp>
      <p:pic>
        <p:nvPicPr>
          <p:cNvPr id="6" name="Google Glass How-to: Getting Started">
            <a:hlinkClick r:id="" action="ppaction://media"/>
            <a:extLst>
              <a:ext uri="{FF2B5EF4-FFF2-40B4-BE49-F238E27FC236}">
                <a16:creationId xmlns:a16="http://schemas.microsoft.com/office/drawing/2014/main" id="{75AA4CE9-C5EE-ED41-9E29-03690402307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1600200"/>
            <a:ext cx="69088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6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6002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/>
            <a:endParaRPr lang="en-US" sz="2200" b="1">
              <a:solidFill>
                <a:srgbClr val="A5053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" y="274638"/>
            <a:ext cx="7467600" cy="1143000"/>
          </a:xfrm>
        </p:spPr>
        <p:txBody>
          <a:bodyPr/>
          <a:lstStyle/>
          <a:p>
            <a:r>
              <a:rPr lang="en-US" sz="3200" b="1">
                <a:solidFill>
                  <a:srgbClr val="00B0F0"/>
                </a:solidFill>
              </a:rPr>
              <a:t>HOW MARKETING</a:t>
            </a:r>
            <a:br>
              <a:rPr lang="en-US" sz="3200" b="1">
                <a:solidFill>
                  <a:srgbClr val="00B0F0"/>
                </a:solidFill>
              </a:rPr>
            </a:br>
            <a:r>
              <a:rPr lang="en-US" sz="3200" b="1">
                <a:solidFill>
                  <a:srgbClr val="00B0F0"/>
                </a:solidFill>
              </a:rPr>
              <a:t>DISCOVERS CONSUMER NEEDS</a:t>
            </a:r>
            <a:br>
              <a:rPr lang="en-US" sz="3200" b="1">
                <a:solidFill>
                  <a:srgbClr val="00B0F0"/>
                </a:solidFill>
              </a:rPr>
            </a:br>
            <a:r>
              <a:rPr lang="en-US" sz="2400" b="1">
                <a:solidFill>
                  <a:srgbClr val="00B0F0"/>
                </a:solidFill>
              </a:rPr>
              <a:t>NEEDS vs. WANTS</a:t>
            </a:r>
            <a:endParaRPr lang="en-US" sz="320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13945" y="2503834"/>
            <a:ext cx="4038600" cy="4079528"/>
          </a:xfrm>
        </p:spPr>
        <p:txBody>
          <a:bodyPr/>
          <a:lstStyle/>
          <a:p>
            <a:r>
              <a:rPr lang="en-US" b="1" dirty="0"/>
              <a:t>Needs</a:t>
            </a:r>
          </a:p>
          <a:p>
            <a:r>
              <a:rPr lang="en-US" b="1" dirty="0"/>
              <a:t>Wants</a:t>
            </a:r>
          </a:p>
          <a:p>
            <a:r>
              <a:rPr lang="en-US" b="1" dirty="0"/>
              <a:t>Does Marketing Persuade People to Buy the </a:t>
            </a:r>
            <a:r>
              <a:rPr lang="ja-JP" altLang="en-US" b="1"/>
              <a:t>“</a:t>
            </a:r>
            <a:r>
              <a:rPr lang="en-US" altLang="ja-JP" b="1" dirty="0"/>
              <a:t>wrong</a:t>
            </a:r>
            <a:r>
              <a:rPr lang="ja-JP" altLang="en-US" b="1"/>
              <a:t>”</a:t>
            </a:r>
            <a:r>
              <a:rPr lang="en-US" altLang="ja-JP" b="1" dirty="0"/>
              <a:t> things?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57267-0843-1740-953D-E891BFDD2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427" y="2590800"/>
            <a:ext cx="344466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80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8700" y="155494"/>
            <a:ext cx="7658100" cy="1143000"/>
          </a:xfrm>
        </p:spPr>
        <p:txBody>
          <a:bodyPr/>
          <a:lstStyle/>
          <a:p>
            <a:r>
              <a:rPr lang="en-US" sz="280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1-3</a:t>
            </a:r>
            <a:r>
              <a:rPr lang="en-US" sz="2800" b="1"/>
              <a:t>  Marketing seeks to discover consumer needs through research and then satisfy them with a marketing program. </a:t>
            </a:r>
            <a:endParaRPr lang="en-US" sz="2800"/>
          </a:p>
        </p:txBody>
      </p:sp>
      <p:pic>
        <p:nvPicPr>
          <p:cNvPr id="6" name="Content Placeholder 5" descr="A summary graphic of a marketing department's activitie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13086"/>
            <a:ext cx="7219950" cy="4625522"/>
          </a:xfrm>
          <a:prstGeom prst="rect">
            <a:avLst/>
          </a:prstGeom>
        </p:spPr>
      </p:pic>
      <p:sp>
        <p:nvSpPr>
          <p:cNvPr id="2" name="Text Placeholder 1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21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52400"/>
            <a:ext cx="8060531" cy="16002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/>
            <a:endParaRPr lang="en-US" b="1">
              <a:solidFill>
                <a:srgbClr val="A5053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931" y="381000"/>
            <a:ext cx="7696200" cy="1143000"/>
          </a:xfrm>
        </p:spPr>
        <p:txBody>
          <a:bodyPr/>
          <a:lstStyle/>
          <a:p>
            <a:r>
              <a:rPr lang="en-US" sz="3200" b="1">
                <a:solidFill>
                  <a:srgbClr val="00B0F0"/>
                </a:solidFill>
              </a:rPr>
              <a:t>HOW MARKETING</a:t>
            </a:r>
            <a:br>
              <a:rPr lang="en-US" sz="3200" b="1">
                <a:solidFill>
                  <a:srgbClr val="00B0F0"/>
                </a:solidFill>
              </a:rPr>
            </a:br>
            <a:r>
              <a:rPr lang="en-US" sz="3200" b="1">
                <a:solidFill>
                  <a:srgbClr val="00B0F0"/>
                </a:solidFill>
              </a:rPr>
              <a:t>SATISFIES CONSUMER NEEDS</a:t>
            </a:r>
            <a:br>
              <a:rPr lang="en-US" sz="3200" b="1">
                <a:solidFill>
                  <a:srgbClr val="00B0F0"/>
                </a:solidFill>
              </a:rPr>
            </a:br>
            <a:r>
              <a:rPr lang="en-US" sz="2400" b="1">
                <a:solidFill>
                  <a:srgbClr val="00B0F0"/>
                </a:solidFill>
              </a:rPr>
              <a:t>THE FOUR Ps</a:t>
            </a:r>
            <a:endParaRPr lang="en-US" sz="320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1989139"/>
            <a:ext cx="7467600" cy="4183062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0064FF"/>
                </a:solidFill>
                <a:hlinkClick r:id="" action="ppaction://noaction"/>
              </a:rPr>
              <a:t>Target Market</a:t>
            </a:r>
            <a:endParaRPr lang="en-US" b="1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b="1"/>
              <a:t>The 4 Ps: </a:t>
            </a:r>
          </a:p>
          <a:p>
            <a:pPr marL="0" indent="0">
              <a:buNone/>
            </a:pPr>
            <a:r>
              <a:rPr lang="en-US" b="1"/>
              <a:t>    Controllable </a:t>
            </a:r>
            <a:r>
              <a:rPr lang="en-US" b="1">
                <a:solidFill>
                  <a:srgbClr val="0064FF"/>
                </a:solidFill>
                <a:hlinkClick r:id="" action="ppaction://noaction"/>
              </a:rPr>
              <a:t>Marketing Mix</a:t>
            </a:r>
            <a:r>
              <a:rPr lang="en-US" b="1">
                <a:hlinkClick r:id="" action="ppaction://noaction"/>
              </a:rPr>
              <a:t> </a:t>
            </a:r>
            <a:r>
              <a:rPr lang="en-US" b="1"/>
              <a:t>Factors</a:t>
            </a:r>
            <a:endParaRPr lang="en-US" b="1">
              <a:solidFill>
                <a:srgbClr val="2C455E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/>
              <a:t>Product</a:t>
            </a:r>
          </a:p>
          <a:p>
            <a:pPr lvl="1">
              <a:buFont typeface="Arial"/>
              <a:buChar char="•"/>
            </a:pPr>
            <a:r>
              <a:rPr lang="en-US" b="1"/>
              <a:t>Promotion</a:t>
            </a:r>
          </a:p>
          <a:p>
            <a:pPr lvl="1">
              <a:buFont typeface="Arial"/>
              <a:buChar char="•"/>
            </a:pPr>
            <a:r>
              <a:rPr lang="en-US" b="1"/>
              <a:t>Price</a:t>
            </a:r>
          </a:p>
          <a:p>
            <a:pPr lvl="1">
              <a:buFont typeface="Arial"/>
              <a:buChar char="•"/>
            </a:pPr>
            <a:r>
              <a:rPr lang="en-US" b="1"/>
              <a:t>Place</a:t>
            </a:r>
          </a:p>
        </p:txBody>
      </p:sp>
    </p:spTree>
    <p:extLst>
      <p:ext uri="{BB962C8B-B14F-4D97-AF65-F5344CB8AC3E}">
        <p14:creationId xmlns:p14="http://schemas.microsoft.com/office/powerpoint/2010/main" val="1291127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1668462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/>
            <a:endParaRPr lang="en-US" b="1">
              <a:solidFill>
                <a:srgbClr val="A5053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81100" y="351984"/>
            <a:ext cx="7543800" cy="1143000"/>
          </a:xfrm>
        </p:spPr>
        <p:txBody>
          <a:bodyPr/>
          <a:lstStyle/>
          <a:p>
            <a:r>
              <a:rPr lang="en-US" sz="3200" b="1">
                <a:solidFill>
                  <a:srgbClr val="00B0F0"/>
                </a:solidFill>
              </a:rPr>
              <a:t>HOW MARKETING</a:t>
            </a:r>
            <a:br>
              <a:rPr lang="en-US" sz="3200" b="1">
                <a:solidFill>
                  <a:srgbClr val="00B0F0"/>
                </a:solidFill>
              </a:rPr>
            </a:br>
            <a:r>
              <a:rPr lang="en-US" sz="3200" b="1">
                <a:solidFill>
                  <a:srgbClr val="00B0F0"/>
                </a:solidFill>
              </a:rPr>
              <a:t>DISCOVERS CONSUMER NEEDS</a:t>
            </a:r>
            <a:br>
              <a:rPr lang="en-US" sz="3200" b="1">
                <a:solidFill>
                  <a:srgbClr val="00B0F0"/>
                </a:solidFill>
              </a:rPr>
            </a:br>
            <a:r>
              <a:rPr lang="en-US" sz="2400" b="1">
                <a:solidFill>
                  <a:srgbClr val="00B0F0"/>
                </a:solidFill>
              </a:rPr>
              <a:t>ENVIRONMENTAL FORCES</a:t>
            </a:r>
            <a:endParaRPr lang="en-US" sz="320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19200" y="2035176"/>
            <a:ext cx="7467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0064FF"/>
                </a:solidFill>
                <a:hlinkClick r:id="" action="ppaction://noaction"/>
              </a:rPr>
              <a:t>Customer Value Proposition</a:t>
            </a:r>
            <a:endParaRPr lang="en-US" b="1">
              <a:solidFill>
                <a:srgbClr val="0064FF"/>
              </a:solidFill>
            </a:endParaRPr>
          </a:p>
          <a:p>
            <a:pPr marL="0" indent="0">
              <a:buNone/>
            </a:pPr>
            <a:endParaRPr lang="en-US" b="1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b="1"/>
              <a:t>Uncontrollable </a:t>
            </a:r>
            <a:r>
              <a:rPr lang="en-US" b="1">
                <a:solidFill>
                  <a:srgbClr val="0064FF"/>
                </a:solidFill>
                <a:hlinkClick r:id="" action="ppaction://noaction"/>
              </a:rPr>
              <a:t>Environmental Forces</a:t>
            </a:r>
            <a:endParaRPr lang="en-US" b="1">
              <a:solidFill>
                <a:srgbClr val="2C455E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/>
              <a:t>Social</a:t>
            </a:r>
            <a:endParaRPr lang="en-US" b="1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/>
              <a:t>Competitive</a:t>
            </a:r>
            <a:endParaRPr lang="en-US" b="1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/>
              <a:t>Economic</a:t>
            </a:r>
            <a:endParaRPr lang="en-US" b="1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/>
              <a:t>Regulatory</a:t>
            </a:r>
          </a:p>
          <a:p>
            <a:pPr lvl="1">
              <a:buFont typeface="Arial"/>
              <a:buChar char="•"/>
            </a:pPr>
            <a:r>
              <a:rPr lang="en-US" b="1"/>
              <a:t>Technological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099" y="3969078"/>
            <a:ext cx="1699974" cy="2548716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6E50213-0197-4867-ACEF-47BCAE14DB03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/>
              <a:t>©Luke MacGregor/Bloomberg via Getty Images</a:t>
            </a:r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306882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62818" y="233418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/>
            <a:endParaRPr lang="en-US" sz="2200" b="1">
              <a:solidFill>
                <a:srgbClr val="A5053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95400" y="257285"/>
            <a:ext cx="7391400" cy="1143000"/>
          </a:xfrm>
        </p:spPr>
        <p:txBody>
          <a:bodyPr/>
          <a:lstStyle/>
          <a:p>
            <a:r>
              <a:rPr lang="en-US" sz="3600" b="1">
                <a:solidFill>
                  <a:srgbClr val="00B0F0"/>
                </a:solidFill>
              </a:rPr>
              <a:t>THE MARKETING PROGRAM</a:t>
            </a:r>
            <a:br>
              <a:rPr lang="en-US" sz="3600" b="1">
                <a:solidFill>
                  <a:srgbClr val="00B0F0"/>
                </a:solidFill>
              </a:rPr>
            </a:br>
            <a:r>
              <a:rPr lang="en-US" sz="2800" b="1">
                <a:solidFill>
                  <a:srgbClr val="00B0F0"/>
                </a:solidFill>
              </a:rPr>
              <a:t>HOW CUSTOMER RELATIONSHIPS ARE BUILT</a:t>
            </a:r>
            <a:endParaRPr lang="en-US" sz="360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0" y="1663399"/>
            <a:ext cx="4744175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0064FF"/>
                </a:solidFill>
                <a:hlinkClick r:id="" action="ppaction://noaction"/>
              </a:rPr>
              <a:t>Customer Value</a:t>
            </a:r>
            <a:endParaRPr lang="en-US" b="1">
              <a:solidFill>
                <a:srgbClr val="2C455E"/>
              </a:solidFill>
            </a:endParaRPr>
          </a:p>
          <a:p>
            <a:pPr marL="0" indent="0">
              <a:buNone/>
            </a:pPr>
            <a:r>
              <a:rPr lang="en-US" b="1"/>
              <a:t>Customer Value Strategies</a:t>
            </a:r>
          </a:p>
          <a:p>
            <a:pPr marL="0" indent="0">
              <a:buNone/>
            </a:pPr>
            <a:endParaRPr lang="en-US" b="1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b="1"/>
              <a:t>Best Price: Target</a:t>
            </a:r>
            <a:endParaRPr lang="en-US" b="1">
              <a:solidFill>
                <a:srgbClr val="0064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/>
              <a:t> Best Service: Nordstrom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/>
              <a:t> Best Product: Starbucks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A53285C6-8A75-426E-8876-A189538BC9F8}"/>
              </a:ext>
            </a:extLst>
          </p:cNvPr>
          <p:cNvSpPr txBox="1">
            <a:spLocks/>
          </p:cNvSpPr>
          <p:nvPr/>
        </p:nvSpPr>
        <p:spPr>
          <a:xfrm>
            <a:off x="1854436" y="4649996"/>
            <a:ext cx="3657600" cy="358403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ker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719" y="2396127"/>
            <a:ext cx="2323904" cy="2937873"/>
          </a:xfrm>
          <a:prstGeom prst="rect">
            <a:avLst/>
          </a:prstGeom>
        </p:spPr>
      </p:pic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D90B1533-0FA0-440F-83A5-BDB0A9073BC7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/>
              <a:t>©Studio Works/Alamy Stock Photo</a:t>
            </a:r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416887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116C9-0EDB-9640-B5B7-01BBB55C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GROUND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D891A-F2DD-B74E-9EE6-629784756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09700"/>
            <a:ext cx="7315200" cy="4038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Have Fun !  (Marketing is fun…but I’m biased)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 in Class – Marketing is a contact sport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Engage – challenge yourself, your classmates, AND the Professor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Laptops are </a:t>
            </a:r>
            <a:r>
              <a:rPr lang="en-US" b="1" dirty="0"/>
              <a:t>for note taking</a:t>
            </a:r>
            <a:r>
              <a:rPr lang="en-US" dirty="0"/>
              <a:t>, NOT Instagram &amp; Facebook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 respectful, constructive </a:t>
            </a:r>
          </a:p>
        </p:txBody>
      </p:sp>
    </p:spTree>
    <p:extLst>
      <p:ext uri="{BB962C8B-B14F-4D97-AF65-F5344CB8AC3E}">
        <p14:creationId xmlns:p14="http://schemas.microsoft.com/office/powerpoint/2010/main" val="394642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A335-B564-3548-9CD6-C7DF3F1BD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74638"/>
            <a:ext cx="7696200" cy="11430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     What is their message? Target audience? Value?</a:t>
            </a:r>
          </a:p>
        </p:txBody>
      </p:sp>
      <p:pic>
        <p:nvPicPr>
          <p:cNvPr id="8" name="Online Media 7" descr="Target Holiday | Thinking of You">
            <a:hlinkClick r:id="" action="ppaction://media"/>
            <a:extLst>
              <a:ext uri="{FF2B5EF4-FFF2-40B4-BE49-F238E27FC236}">
                <a16:creationId xmlns:a16="http://schemas.microsoft.com/office/drawing/2014/main" id="{47ADDEA2-D4DA-7042-B3C0-15D4C763722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19200" y="1714500"/>
            <a:ext cx="7145867" cy="3848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809094-DC86-AF41-950F-4E71D06B2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0"/>
            <a:ext cx="1828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39018" y="274638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/>
            <a:endParaRPr lang="en-US" sz="2200" b="1">
              <a:solidFill>
                <a:srgbClr val="A5053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en-US" sz="3600" b="1">
                <a:solidFill>
                  <a:srgbClr val="00B0F0"/>
                </a:solidFill>
              </a:rPr>
              <a:t>THE MARKETING PROGRAM</a:t>
            </a:r>
            <a:br>
              <a:rPr lang="en-US" sz="3600" b="1">
                <a:solidFill>
                  <a:srgbClr val="00B0F0"/>
                </a:solidFill>
              </a:rPr>
            </a:br>
            <a:r>
              <a:rPr lang="en-US" sz="2800" b="1">
                <a:solidFill>
                  <a:srgbClr val="00B0F0"/>
                </a:solidFill>
              </a:rPr>
              <a:t>RELATIONSHIP MARKETING</a:t>
            </a:r>
            <a:endParaRPr lang="en-US" sz="280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5400" y="1539876"/>
            <a:ext cx="6250354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0064FF"/>
                </a:solidFill>
                <a:hlinkClick r:id="" action="ppaction://noaction"/>
              </a:rPr>
              <a:t>Relationship Marketing</a:t>
            </a:r>
            <a:endParaRPr lang="en-US" b="1">
              <a:solidFill>
                <a:srgbClr val="2C455E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/>
              <a:t>Easy to Understand</a:t>
            </a:r>
            <a:endParaRPr lang="en-US" b="1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/>
              <a:t>Hard to Do</a:t>
            </a:r>
          </a:p>
          <a:p>
            <a:pPr marL="457200" lvl="1" indent="0">
              <a:buNone/>
            </a:pPr>
            <a:endParaRPr lang="en-US" b="1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0064FF"/>
                </a:solidFill>
                <a:hlinkClick r:id="" action="ppaction://noaction"/>
              </a:rPr>
              <a:t>Marketing Program</a:t>
            </a:r>
            <a:endParaRPr lang="en-US" b="1">
              <a:solidFill>
                <a:srgbClr val="0064FF"/>
              </a:solidFill>
            </a:endParaRPr>
          </a:p>
          <a:p>
            <a:pPr marL="0" indent="0">
              <a:buNone/>
            </a:pPr>
            <a:endParaRPr lang="en-US" b="1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0064FF"/>
                </a:solidFill>
                <a:hlinkClick r:id="" action="ppaction://noaction"/>
              </a:rPr>
              <a:t>Market Segments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295" y="2438400"/>
            <a:ext cx="3657600" cy="259080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A3D94C6-4ED7-4774-B03A-8CAD4FC97742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/>
              <a:t>©Paul Hilton/Bloomberg via Getty Images</a:t>
            </a:r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3571990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457200" algn="ctr" eaLnBrk="1" hangingPunct="1"/>
            <a:endParaRPr lang="en-US" sz="2200" b="1">
              <a:solidFill>
                <a:srgbClr val="A50532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599" y="291344"/>
            <a:ext cx="7464829" cy="1143000"/>
          </a:xfrm>
        </p:spPr>
        <p:txBody>
          <a:bodyPr/>
          <a:lstStyle/>
          <a:p>
            <a:r>
              <a:rPr lang="en-US" sz="2200" b="1">
                <a:solidFill>
                  <a:srgbClr val="00B0F0"/>
                </a:solidFill>
              </a:rPr>
              <a:t>3M’S STRATEGY AND MARKETING PROGRAM</a:t>
            </a:r>
            <a:br>
              <a:rPr lang="en-US" sz="2200" b="1">
                <a:solidFill>
                  <a:srgbClr val="00B0F0"/>
                </a:solidFill>
              </a:rPr>
            </a:br>
            <a:r>
              <a:rPr lang="en-US" sz="2200" b="1">
                <a:solidFill>
                  <a:srgbClr val="00B0F0"/>
                </a:solidFill>
              </a:rPr>
              <a:t>DISCOVERING AND SATISFYING STUDENT STUDY NEEDS</a:t>
            </a:r>
            <a:br>
              <a:rPr lang="en-US" sz="2200" b="1">
                <a:solidFill>
                  <a:srgbClr val="00B0F0"/>
                </a:solidFill>
              </a:rPr>
            </a:br>
            <a:r>
              <a:rPr lang="en-US" sz="2200" b="1">
                <a:solidFill>
                  <a:srgbClr val="00B0F0"/>
                </a:solidFill>
              </a:rPr>
              <a:t>(1 of 2) </a:t>
            </a:r>
            <a:br>
              <a:rPr lang="en-US" sz="2200" b="1">
                <a:solidFill>
                  <a:srgbClr val="00B0F0"/>
                </a:solidFill>
              </a:rPr>
            </a:br>
            <a:endParaRPr lang="en-US" sz="1800">
              <a:solidFill>
                <a:srgbClr val="00B0F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47799" y="1646238"/>
            <a:ext cx="4051325" cy="4525963"/>
          </a:xfrm>
        </p:spPr>
        <p:txBody>
          <a:bodyPr/>
          <a:lstStyle/>
          <a:p>
            <a:r>
              <a:rPr lang="en-US" b="1"/>
              <a:t>Move from Ideas to a Marketable Highlighter Product </a:t>
            </a:r>
          </a:p>
          <a:p>
            <a:r>
              <a:rPr lang="en-US" b="1"/>
              <a:t>Add the Post-it</a:t>
            </a:r>
            <a:r>
              <a:rPr lang="en-US" b="1" baseline="30000"/>
              <a:t>® </a:t>
            </a:r>
            <a:r>
              <a:rPr lang="en-US" b="1"/>
              <a:t>Flag  Pen</a:t>
            </a:r>
          </a:p>
          <a:p>
            <a:r>
              <a:rPr lang="en-US" b="1"/>
              <a:t>Develop a Marketing Program for the Post-it</a:t>
            </a:r>
            <a:r>
              <a:rPr lang="en-US" b="1" baseline="30000"/>
              <a:t>®</a:t>
            </a:r>
            <a:r>
              <a:rPr lang="en-US" b="1"/>
              <a:t> Flag Highlighter and Pen</a:t>
            </a:r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F83D8D9-7C4A-4526-9912-CF97061874EC}"/>
              </a:ext>
            </a:extLst>
          </p:cNvPr>
          <p:cNvSpPr txBox="1">
            <a:spLocks/>
          </p:cNvSpPr>
          <p:nvPr/>
        </p:nvSpPr>
        <p:spPr>
          <a:xfrm>
            <a:off x="5605746" y="5559551"/>
            <a:ext cx="2245134" cy="583587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kern="0">
                <a:solidFill>
                  <a:schemeClr val="tx1"/>
                </a:solidFill>
              </a:rPr>
              <a:t>3M Post-it Flag Highlighter</a:t>
            </a:r>
          </a:p>
          <a:p>
            <a:endParaRPr lang="en-US" kern="0"/>
          </a:p>
        </p:txBody>
      </p:sp>
      <p:pic>
        <p:nvPicPr>
          <p:cNvPr id="9" name="Picture 24" descr="Click here for a Post-it Flag Highlighter ad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915" y="5277400"/>
            <a:ext cx="798513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230" y="2055887"/>
            <a:ext cx="2245134" cy="3149339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7375AF3-4FCB-4856-BF16-5FC5C01482A5}"/>
              </a:ext>
            </a:extLst>
          </p:cNvPr>
          <p:cNvSpPr txBox="1">
            <a:spLocks/>
          </p:cNvSpPr>
          <p:nvPr/>
        </p:nvSpPr>
        <p:spPr>
          <a:xfrm>
            <a:off x="5486400" y="6697662"/>
            <a:ext cx="3657600" cy="160338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/>
              <a:t>©McGraw-Hill Education/Mike Hruby, photographer</a:t>
            </a:r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1135107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296" y="109868"/>
            <a:ext cx="7638504" cy="1143000"/>
          </a:xfrm>
        </p:spPr>
        <p:txBody>
          <a:bodyPr/>
          <a:lstStyle/>
          <a:p>
            <a:r>
              <a:rPr lang="en-US" sz="220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1-4</a:t>
            </a:r>
            <a:r>
              <a:rPr lang="en-US" sz="2200" b="1"/>
              <a:t>  Marketing programs for two new 3M Post-it</a:t>
            </a:r>
            <a:r>
              <a:rPr lang="en-US" sz="2200" b="1" baseline="30000"/>
              <a:t>®</a:t>
            </a:r>
            <a:r>
              <a:rPr lang="en-US" sz="2200" b="1"/>
              <a:t> brand products targeted at college students and office workers.</a:t>
            </a:r>
            <a:endParaRPr lang="en-US" sz="2200"/>
          </a:p>
        </p:txBody>
      </p:sp>
      <p:pic>
        <p:nvPicPr>
          <p:cNvPr id="6" name="Picture 10" descr="A table of the strategies for Post-it Flag Highlighters and Post-it Flag Pens.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799" y="1252868"/>
            <a:ext cx="6776605" cy="4843132"/>
          </a:xfrm>
          <a:prstGeom prst="rect">
            <a:avLst/>
          </a:prstGeom>
          <a:noFill/>
        </p:spPr>
      </p:pic>
      <p:sp>
        <p:nvSpPr>
          <p:cNvPr id="3" name="Text Placeholder 2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9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52400"/>
            <a:ext cx="8043863" cy="1265238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457200" algn="ctr" eaLnBrk="1" hangingPunct="1"/>
            <a:endParaRPr lang="en-US" sz="2200" b="1">
              <a:solidFill>
                <a:srgbClr val="A5053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199" cy="1143000"/>
          </a:xfrm>
        </p:spPr>
        <p:txBody>
          <a:bodyPr/>
          <a:lstStyle/>
          <a:p>
            <a:r>
              <a:rPr lang="en-US" sz="2400" b="1">
                <a:solidFill>
                  <a:srgbClr val="00B0F0"/>
                </a:solidFill>
              </a:rPr>
              <a:t>3M’S STRATEGY AND MARKETING PROGRAM</a:t>
            </a:r>
            <a:br>
              <a:rPr lang="en-US" sz="2800" b="1">
                <a:solidFill>
                  <a:srgbClr val="00B0F0"/>
                </a:solidFill>
              </a:rPr>
            </a:br>
            <a:r>
              <a:rPr lang="en-US" sz="2000" b="1">
                <a:solidFill>
                  <a:srgbClr val="00B0F0"/>
                </a:solidFill>
              </a:rPr>
              <a:t>DISCOVERING AND SATISFYING STUDENT STUDY NEEDS </a:t>
            </a:r>
            <a:br>
              <a:rPr lang="en-US" sz="2000" b="1">
                <a:solidFill>
                  <a:srgbClr val="00B0F0"/>
                </a:solidFill>
              </a:rPr>
            </a:br>
            <a:r>
              <a:rPr lang="en-US" sz="1800" b="1">
                <a:solidFill>
                  <a:srgbClr val="00B0F0"/>
                </a:solidFill>
              </a:rPr>
              <a:t>(2 of 2)</a:t>
            </a:r>
            <a:endParaRPr lang="en-US" sz="180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99698" y="2318255"/>
            <a:ext cx="4667702" cy="3523377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Developed Third-Generation Post-it</a:t>
            </a:r>
            <a:r>
              <a:rPr lang="en-US" b="1" baseline="30000"/>
              <a:t>®</a:t>
            </a:r>
            <a:br>
              <a:rPr lang="en-US" b="1"/>
            </a:br>
            <a:r>
              <a:rPr lang="en-US" b="1"/>
              <a:t>Flag Highlighter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Appeared on </a:t>
            </a:r>
            <a:r>
              <a:rPr lang="en-US" b="1" i="1"/>
              <a:t>The Oprah Winfrey Show</a:t>
            </a:r>
            <a:endParaRPr lang="en-US"/>
          </a:p>
        </p:txBody>
      </p:sp>
      <p:pic>
        <p:nvPicPr>
          <p:cNvPr id="3" name="Picture 2" descr="im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294702"/>
            <a:ext cx="2602781" cy="329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52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5F8963-5A6F-4677-B6FB-ED674B8AC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r>
              <a:rPr lang="en-US" sz="280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1-5</a:t>
            </a:r>
            <a:r>
              <a:rPr lang="en-US" sz="2800" b="1"/>
              <a:t>  Four different orientations in the history of American business</a:t>
            </a:r>
            <a:br>
              <a:rPr lang="en-US" sz="2800" b="1"/>
            </a:br>
            <a:endParaRPr lang="en-US" sz="2800"/>
          </a:p>
        </p:txBody>
      </p:sp>
      <p:pic>
        <p:nvPicPr>
          <p:cNvPr id="3" name="Picture 2" descr="A graphic depicting the different orientations in the history of American business.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770059"/>
            <a:ext cx="7525133" cy="3944941"/>
          </a:xfrm>
          <a:prstGeom prst="rect">
            <a:avLst/>
          </a:prstGeom>
        </p:spPr>
      </p:pic>
      <p:sp>
        <p:nvSpPr>
          <p:cNvPr id="7" name="Text Placeholder 6" hidden="1">
            <a:extLst>
              <a:ext uri="{FF2B5EF4-FFF2-40B4-BE49-F238E27FC236}">
                <a16:creationId xmlns:a16="http://schemas.microsoft.com/office/drawing/2014/main" id="{7CE2D72E-A919-4A21-9CD6-3297B3A70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73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CC1C4-9ADC-214A-87AB-A20FC8D01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73162"/>
          </a:xfrm>
        </p:spPr>
        <p:txBody>
          <a:bodyPr/>
          <a:lstStyle/>
          <a:p>
            <a:r>
              <a:rPr lang="en-US"/>
              <a:t>Selfridge’s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B51E4A-0F3B-734E-A1F7-F8769BD01C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03B4C2-214A-3B4C-9FBC-D1E3E61381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MASTERPIECE | Mr. Selfridge: Starting a Shopping Revolution | PBS">
            <a:hlinkClick r:id="" action="ppaction://media"/>
            <a:extLst>
              <a:ext uri="{FF2B5EF4-FFF2-40B4-BE49-F238E27FC236}">
                <a16:creationId xmlns:a16="http://schemas.microsoft.com/office/drawing/2014/main" id="{9169223C-A277-0848-89BB-5CA5FC1A0B1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0" y="16764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51333" y="386491"/>
            <a:ext cx="7679531" cy="1130213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228600" algn="ctr" eaLnBrk="1" hangingPunct="1"/>
            <a:endParaRPr lang="en-US" b="1">
              <a:solidFill>
                <a:srgbClr val="A5053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391399" cy="1143000"/>
          </a:xfrm>
        </p:spPr>
        <p:txBody>
          <a:bodyPr/>
          <a:lstStyle/>
          <a:p>
            <a:r>
              <a:rPr lang="en-US" b="1">
                <a:solidFill>
                  <a:srgbClr val="00B0F0"/>
                </a:solidFill>
              </a:rPr>
              <a:t>HOW MARKETING BECAME IMPORTANT</a:t>
            </a:r>
            <a:br>
              <a:rPr lang="en-US" sz="2800" b="1">
                <a:solidFill>
                  <a:srgbClr val="00B0F0"/>
                </a:solidFill>
              </a:rPr>
            </a:br>
            <a:r>
              <a:rPr lang="en-US" sz="2000" b="1">
                <a:solidFill>
                  <a:srgbClr val="00B0F0"/>
                </a:solidFill>
              </a:rPr>
              <a:t>EVOLUTION OF THE MARKET ORIENTATION</a:t>
            </a:r>
            <a:endParaRPr lang="en-US" sz="200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5401" y="1864859"/>
            <a:ext cx="6705600" cy="4154941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0064FF"/>
                </a:solidFill>
                <a:hlinkClick r:id="" action="ppaction://noaction"/>
              </a:rPr>
              <a:t>Market Orientation</a:t>
            </a:r>
          </a:p>
          <a:p>
            <a:pPr marL="0" indent="0">
              <a:buNone/>
            </a:pPr>
            <a:r>
              <a:rPr lang="en-US" b="1">
                <a:solidFill>
                  <a:srgbClr val="0064FF"/>
                </a:solidFill>
                <a:hlinkClick r:id="" action="ppaction://noaction"/>
              </a:rPr>
              <a:t>Customer Relationship</a:t>
            </a:r>
            <a:br>
              <a:rPr lang="en-US" b="1">
                <a:solidFill>
                  <a:srgbClr val="0064FF"/>
                </a:solidFill>
                <a:hlinkClick r:id="" action="ppaction://noaction"/>
              </a:rPr>
            </a:br>
            <a:r>
              <a:rPr lang="en-US" b="1">
                <a:solidFill>
                  <a:srgbClr val="0064FF"/>
                </a:solidFill>
                <a:hlinkClick r:id="" action="ppaction://noaction"/>
              </a:rPr>
              <a:t>Management (CRM)</a:t>
            </a:r>
            <a:endParaRPr lang="en-US" b="1">
              <a:solidFill>
                <a:srgbClr val="0064FF"/>
              </a:solidFill>
            </a:endParaRPr>
          </a:p>
          <a:p>
            <a:pPr marL="0" indent="0">
              <a:buNone/>
            </a:pPr>
            <a:endParaRPr lang="en-US" b="1">
              <a:solidFill>
                <a:srgbClr val="0064FF"/>
              </a:solidFill>
              <a:hlinkClick r:id="" action="ppaction://noaction"/>
            </a:endParaRPr>
          </a:p>
          <a:p>
            <a:pPr marL="0" indent="0">
              <a:buNone/>
            </a:pPr>
            <a:r>
              <a:rPr lang="en-US" b="1">
                <a:solidFill>
                  <a:srgbClr val="0064FF"/>
                </a:solidFill>
                <a:hlinkClick r:id="" action="ppaction://noaction"/>
              </a:rPr>
              <a:t>Customer Experience</a:t>
            </a:r>
            <a:endParaRPr lang="en-US" b="1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/>
              <a:t>What Firms </a:t>
            </a:r>
            <a:r>
              <a:rPr lang="en-US" b="1" i="1"/>
              <a:t>Think</a:t>
            </a:r>
            <a:r>
              <a:rPr lang="en-US" b="1"/>
              <a:t> They Offer Customers</a:t>
            </a:r>
          </a:p>
          <a:p>
            <a:pPr lvl="1">
              <a:buFont typeface="Arial"/>
              <a:buChar char="•"/>
            </a:pPr>
            <a:r>
              <a:rPr lang="en-US" b="1"/>
              <a:t>What Customers </a:t>
            </a:r>
            <a:r>
              <a:rPr lang="en-US" b="1" i="1"/>
              <a:t>Say</a:t>
            </a:r>
            <a:r>
              <a:rPr lang="en-US" b="1"/>
              <a:t> They Receive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816" y="2008688"/>
            <a:ext cx="3081188" cy="2258512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8A23BC7-EFA6-416E-9EBA-C5167F80CAF4}"/>
              </a:ext>
            </a:extLst>
          </p:cNvPr>
          <p:cNvSpPr txBox="1">
            <a:spLocks/>
          </p:cNvSpPr>
          <p:nvPr/>
        </p:nvSpPr>
        <p:spPr>
          <a:xfrm>
            <a:off x="5486400" y="6716110"/>
            <a:ext cx="3657600" cy="141889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i="1"/>
              <a:t>©</a:t>
            </a:r>
            <a:r>
              <a:rPr lang="en-US" err="1"/>
              <a:t>Lannis</a:t>
            </a:r>
            <a:r>
              <a:rPr lang="en-US"/>
              <a:t> Waters/ZUMA Press/Newscom</a:t>
            </a:r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3525815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58750"/>
            <a:ext cx="7977188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228600" algn="ctr" eaLnBrk="1" hangingPunct="1"/>
            <a:endParaRPr lang="en-US" b="1">
              <a:solidFill>
                <a:srgbClr val="A5053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" y="274638"/>
            <a:ext cx="7467600" cy="1143000"/>
          </a:xfrm>
        </p:spPr>
        <p:txBody>
          <a:bodyPr/>
          <a:lstStyle/>
          <a:p>
            <a:r>
              <a:rPr lang="en-US" sz="2800" b="1">
                <a:solidFill>
                  <a:srgbClr val="00B0F0"/>
                </a:solidFill>
              </a:rPr>
              <a:t>HOW MARKETING BECAME IMPORTANT</a:t>
            </a:r>
            <a:br>
              <a:rPr lang="en-US" sz="3200" b="1">
                <a:solidFill>
                  <a:srgbClr val="00B0F0"/>
                </a:solidFill>
              </a:rPr>
            </a:br>
            <a:r>
              <a:rPr lang="en-US" sz="2400" b="1">
                <a:solidFill>
                  <a:srgbClr val="00B0F0"/>
                </a:solidFill>
              </a:rPr>
              <a:t>ETHICS AND SOCIAL RESPONSIBILITY</a:t>
            </a:r>
            <a:endParaRPr lang="en-US" sz="240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76400" y="1558980"/>
            <a:ext cx="455230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Ethics–Companies develop codes of ethics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Social Responsibility– Organizations are accountable to a larger society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>
                <a:solidFill>
                  <a:srgbClr val="0064FF"/>
                </a:solidFill>
                <a:hlinkClick r:id="" action="ppaction://noaction"/>
              </a:rPr>
              <a:t>Societal Marketing Concept</a:t>
            </a:r>
            <a:endParaRPr lang="en-US" b="1">
              <a:solidFill>
                <a:srgbClr val="0064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377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228600" algn="ctr" eaLnBrk="1" hangingPunct="1"/>
            <a:endParaRPr lang="en-US" b="1">
              <a:solidFill>
                <a:srgbClr val="A50532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71600" y="211763"/>
            <a:ext cx="73914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HOW MARKETING BECAME IMPORTANT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BREADTH AND DEPTH OF MARKETING </a:t>
            </a:r>
            <a:r>
              <a:rPr lang="en-US" sz="1800" b="1" dirty="0">
                <a:solidFill>
                  <a:srgbClr val="00B0F0"/>
                </a:solidFill>
              </a:rPr>
              <a:t>(1 of 2)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30922" y="1678354"/>
            <a:ext cx="4591539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Who Markets?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What Is Marketed?</a:t>
            </a:r>
          </a:p>
          <a:p>
            <a:pPr marL="0" indent="0">
              <a:buNone/>
            </a:pPr>
            <a:endParaRPr lang="en-US" b="1" dirty="0"/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Products</a:t>
            </a:r>
            <a:r>
              <a:rPr lang="en-US" b="1" dirty="0"/>
              <a:t> (Goods)</a:t>
            </a:r>
          </a:p>
          <a:p>
            <a:pPr lvl="1">
              <a:buFont typeface="Arial"/>
              <a:buChar char="•"/>
            </a:pPr>
            <a:r>
              <a:rPr lang="en-US" b="1" dirty="0"/>
              <a:t>Services</a:t>
            </a:r>
          </a:p>
          <a:p>
            <a:pPr lvl="1">
              <a:buFont typeface="Arial"/>
              <a:buChar char="•"/>
            </a:pPr>
            <a:r>
              <a:rPr lang="en-US" b="1" dirty="0"/>
              <a:t>Ideas</a:t>
            </a:r>
          </a:p>
        </p:txBody>
      </p:sp>
      <p:pic>
        <p:nvPicPr>
          <p:cNvPr id="15" name="Picture 24" descr="Click here for a virtual tour of the Hermitage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743" y="5483626"/>
            <a:ext cx="798513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6AA68A5-251E-49AB-A7DD-93FD65E6122E}"/>
              </a:ext>
            </a:extLst>
          </p:cNvPr>
          <p:cNvSpPr txBox="1">
            <a:spLocks/>
          </p:cNvSpPr>
          <p:nvPr/>
        </p:nvSpPr>
        <p:spPr>
          <a:xfrm>
            <a:off x="2970745" y="5053702"/>
            <a:ext cx="2245134" cy="583587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kern="0">
                <a:solidFill>
                  <a:schemeClr val="tx1"/>
                </a:solidFill>
              </a:rPr>
              <a:t>Hermitage Tour</a:t>
            </a:r>
          </a:p>
          <a:p>
            <a:endParaRPr lang="en-US" ker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86" y="1542271"/>
            <a:ext cx="2521309" cy="1890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89" y="4445367"/>
            <a:ext cx="2597777" cy="1800259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F16984A-F596-4592-8092-B8110F9EECC9}"/>
              </a:ext>
            </a:extLst>
          </p:cNvPr>
          <p:cNvSpPr txBox="1">
            <a:spLocks/>
          </p:cNvSpPr>
          <p:nvPr/>
        </p:nvSpPr>
        <p:spPr>
          <a:xfrm>
            <a:off x="5486400" y="6716110"/>
            <a:ext cx="3657600" cy="14189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/>
              <a:t>Top: </a:t>
            </a:r>
            <a:r>
              <a:rPr lang="en-US"/>
              <a:t>©AFP/Getty Images; Bottom: ©</a:t>
            </a:r>
            <a:r>
              <a:rPr lang="en-US" err="1"/>
              <a:t>Izzet</a:t>
            </a:r>
            <a:r>
              <a:rPr lang="en-US"/>
              <a:t> </a:t>
            </a:r>
            <a:r>
              <a:rPr lang="en-US" err="1"/>
              <a:t>Keribar</a:t>
            </a:r>
            <a:r>
              <a:rPr lang="en-US"/>
              <a:t>/Lonely Plant Images/Getty Images</a:t>
            </a:r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197745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016E-8580-0347-8301-383FB5E47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Your MGT 103 Goals?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BA171-07DC-DA42-B301-7C6C702CD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295400"/>
            <a:ext cx="73914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would you like to get from MGT 103?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your favorite companies, brands?</a:t>
            </a:r>
          </a:p>
        </p:txBody>
      </p:sp>
    </p:spTree>
    <p:extLst>
      <p:ext uri="{BB962C8B-B14F-4D97-AF65-F5344CB8AC3E}">
        <p14:creationId xmlns:p14="http://schemas.microsoft.com/office/powerpoint/2010/main" val="634433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228600" algn="ctr" eaLnBrk="1" hangingPunct="1"/>
            <a:endParaRPr lang="en-US" b="1">
              <a:solidFill>
                <a:srgbClr val="A5053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9200" y="274638"/>
            <a:ext cx="7467600" cy="1143000"/>
          </a:xfrm>
        </p:spPr>
        <p:txBody>
          <a:bodyPr/>
          <a:lstStyle/>
          <a:p>
            <a:r>
              <a:rPr lang="en-US" sz="2800" b="1">
                <a:solidFill>
                  <a:srgbClr val="00B0F0"/>
                </a:solidFill>
              </a:rPr>
              <a:t>HOW MARKETING BECAME IMPORTANT</a:t>
            </a:r>
            <a:br>
              <a:rPr lang="en-US" sz="3200" b="1">
                <a:solidFill>
                  <a:srgbClr val="00B0F0"/>
                </a:solidFill>
              </a:rPr>
            </a:br>
            <a:r>
              <a:rPr lang="en-US" sz="2400" b="1">
                <a:solidFill>
                  <a:srgbClr val="00B0F0"/>
                </a:solidFill>
              </a:rPr>
              <a:t>BREADTH AND DEPTH OF MARKETING </a:t>
            </a:r>
            <a:r>
              <a:rPr lang="en-US" sz="1800" b="1">
                <a:solidFill>
                  <a:srgbClr val="00B0F0"/>
                </a:solidFill>
              </a:rPr>
              <a:t>(2 of 2)</a:t>
            </a:r>
            <a:endParaRPr lang="en-US" sz="180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47800" y="1531938"/>
            <a:ext cx="72390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Who Buys and Uses What Is Marketed?</a:t>
            </a:r>
          </a:p>
          <a:p>
            <a:pPr marL="457200" lvl="1" indent="0">
              <a:buNone/>
            </a:pPr>
            <a:r>
              <a:rPr lang="en-US" b="1">
                <a:solidFill>
                  <a:srgbClr val="0064FF"/>
                </a:solidFill>
                <a:hlinkClick r:id="" action="ppaction://noaction"/>
              </a:rPr>
              <a:t>Ultimate Consumers</a:t>
            </a:r>
            <a:endParaRPr lang="en-US" b="1">
              <a:solidFill>
                <a:srgbClr val="0064FF"/>
              </a:solidFill>
            </a:endParaRPr>
          </a:p>
          <a:p>
            <a:pPr marL="457200" lvl="1" indent="0">
              <a:buNone/>
            </a:pPr>
            <a:r>
              <a:rPr lang="en-US" b="1">
                <a:solidFill>
                  <a:srgbClr val="0064FF"/>
                </a:solidFill>
                <a:hlinkClick r:id="" action="ppaction://noaction"/>
              </a:rPr>
              <a:t>Organizational Buyers</a:t>
            </a:r>
            <a:endParaRPr lang="en-US" b="1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b="1"/>
              <a:t>Who Benefits?</a:t>
            </a:r>
          </a:p>
          <a:p>
            <a:pPr marL="0" indent="0">
              <a:buNone/>
            </a:pPr>
            <a:r>
              <a:rPr lang="en-US" b="1"/>
              <a:t>How Consumers Benefit: </a:t>
            </a:r>
            <a:r>
              <a:rPr lang="en-US" b="1">
                <a:solidFill>
                  <a:srgbClr val="0064FF"/>
                </a:solidFill>
                <a:hlinkClick r:id="" action="ppaction://noaction"/>
              </a:rPr>
              <a:t>Utility</a:t>
            </a:r>
            <a:endParaRPr lang="en-US" b="1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/>
              <a:t>Form Utility</a:t>
            </a:r>
            <a:endParaRPr lang="en-US" b="1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/>
              <a:t>Place Utility</a:t>
            </a:r>
            <a:endParaRPr lang="en-US" b="1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/>
              <a:t>Time Utility</a:t>
            </a:r>
          </a:p>
          <a:p>
            <a:pPr lvl="1">
              <a:buFont typeface="Arial"/>
              <a:buChar char="•"/>
            </a:pPr>
            <a:r>
              <a:rPr lang="en-US" b="1"/>
              <a:t>Possession Utility</a:t>
            </a:r>
            <a:endParaRPr lang="en-US"/>
          </a:p>
        </p:txBody>
      </p:sp>
      <p:pic>
        <p:nvPicPr>
          <p:cNvPr id="5" name="Picture 4" descr="An ad for the Peace Corps that reads, &quot;Think local. Act global.&quo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33" y="2700872"/>
            <a:ext cx="1747996" cy="238342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5E3CCA3-A22B-4374-82C7-13F7E2D31AA9}"/>
              </a:ext>
            </a:extLst>
          </p:cNvPr>
          <p:cNvSpPr txBox="1">
            <a:spLocks/>
          </p:cNvSpPr>
          <p:nvPr/>
        </p:nvSpPr>
        <p:spPr>
          <a:xfrm>
            <a:off x="5486400" y="6716110"/>
            <a:ext cx="3657600" cy="14189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/>
              <a:t>©Source: Peace Corps</a:t>
            </a:r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1106062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3" name="AutoShape 3"/>
          <p:cNvSpPr>
            <a:spLocks noChangeArrowheads="1"/>
          </p:cNvSpPr>
          <p:nvPr/>
        </p:nvSpPr>
        <p:spPr bwMode="auto">
          <a:xfrm>
            <a:off x="1600200" y="1455862"/>
            <a:ext cx="7133381" cy="3946276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1750">
            <a:solidFill>
              <a:srgbClr val="0070C0"/>
            </a:solidFill>
            <a:round/>
          </a:ln>
          <a:effectLst/>
        </p:spPr>
        <p:txBody>
          <a:bodyPr anchor="ctr"/>
          <a:lstStyle/>
          <a:p>
            <a:pPr algn="ctr" eaLnBrk="1" hangingPunct="1"/>
            <a:endParaRPr lang="en-US" sz="4000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280745"/>
            <a:ext cx="8229600" cy="1143000"/>
          </a:xfrm>
        </p:spPr>
        <p:txBody>
          <a:bodyPr/>
          <a:lstStyle/>
          <a:p>
            <a:r>
              <a:rPr lang="en-US" sz="4400" b="1">
                <a:solidFill>
                  <a:srgbClr val="00B0F0"/>
                </a:solidFill>
              </a:rPr>
              <a:t>IN-CLASS ACTIVITY 1-1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000" y="3434256"/>
            <a:ext cx="7851864" cy="2446006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b="1">
                <a:solidFill>
                  <a:srgbClr val="A50532"/>
                </a:solidFill>
              </a:rPr>
              <a:t>DESIGNING A CANDY BAR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3419581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91" name="AutoShape 7"/>
          <p:cNvSpPr>
            <a:spLocks noChangeArrowheads="1"/>
          </p:cNvSpPr>
          <p:nvPr/>
        </p:nvSpPr>
        <p:spPr bwMode="auto">
          <a:xfrm>
            <a:off x="1345954" y="278071"/>
            <a:ext cx="7518892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/>
          <a:lstStyle/>
          <a:p>
            <a:pPr algn="ctr" eaLnBrk="1" hangingPunct="1"/>
            <a:endParaRPr lang="en-US" sz="2800" b="1">
              <a:solidFill>
                <a:srgbClr val="0070C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00200" y="51119"/>
            <a:ext cx="7010400" cy="1143000"/>
          </a:xfrm>
        </p:spPr>
        <p:txBody>
          <a:bodyPr/>
          <a:lstStyle/>
          <a:p>
            <a:pPr eaLnBrk="1" hangingPunct="1"/>
            <a:br>
              <a:rPr lang="en-US" sz="3600" b="1">
                <a:solidFill>
                  <a:srgbClr val="00B0F0"/>
                </a:solidFill>
              </a:rPr>
            </a:br>
            <a:r>
              <a:rPr lang="en-US" sz="3200" b="1">
                <a:solidFill>
                  <a:srgbClr val="00B0F0"/>
                </a:solidFill>
              </a:rPr>
              <a:t>Designing a Better Candy Bar</a:t>
            </a:r>
            <a:endParaRPr lang="en-US" sz="320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799792"/>
            <a:ext cx="6672698" cy="1559229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       Designing a Better Candy Bar</a:t>
            </a:r>
          </a:p>
          <a:p>
            <a:pPr marL="457200" lvl="1" indent="0">
              <a:buNone/>
            </a:pPr>
            <a:r>
              <a:rPr lang="en-US" b="1"/>
              <a:t>  Example: Ghirardelli Chocolate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8AE646B-3036-4E87-9833-816D39A3E66C}"/>
              </a:ext>
            </a:extLst>
          </p:cNvPr>
          <p:cNvSpPr txBox="1">
            <a:spLocks/>
          </p:cNvSpPr>
          <p:nvPr/>
        </p:nvSpPr>
        <p:spPr>
          <a:xfrm>
            <a:off x="2065639" y="3754267"/>
            <a:ext cx="2245134" cy="583587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30000"/>
              </a:spcBef>
            </a:pPr>
            <a:r>
              <a:rPr lang="en-US" sz="1800" b="1">
                <a:solidFill>
                  <a:schemeClr val="tx1"/>
                </a:solidFill>
              </a:rPr>
              <a:t>Ghirardelli Ad</a:t>
            </a:r>
          </a:p>
          <a:p>
            <a:endParaRPr lang="en-US" kern="0"/>
          </a:p>
        </p:txBody>
      </p:sp>
      <p:pic>
        <p:nvPicPr>
          <p:cNvPr id="132111" name="Picture 10" descr="Click here for a Ghiradelli ad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50" y="4164280"/>
            <a:ext cx="798513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B6BA8D-B9ED-4C8F-9242-B7FBDD4AC606}"/>
              </a:ext>
            </a:extLst>
          </p:cNvPr>
          <p:cNvSpPr/>
          <p:nvPr/>
        </p:nvSpPr>
        <p:spPr>
          <a:xfrm>
            <a:off x="5536201" y="3462079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lnSpc>
                <a:spcPct val="85000"/>
              </a:lnSpc>
              <a:spcBef>
                <a:spcPct val="30000"/>
              </a:spcBef>
            </a:pPr>
            <a:r>
              <a:rPr lang="en-US" sz="1800" b="1"/>
              <a:t>Ghirardelli</a:t>
            </a:r>
          </a:p>
          <a:p>
            <a:pPr algn="ctr" eaLnBrk="1" hangingPunct="1">
              <a:lnSpc>
                <a:spcPct val="85000"/>
              </a:lnSpc>
              <a:spcBef>
                <a:spcPct val="30000"/>
              </a:spcBef>
            </a:pPr>
            <a:r>
              <a:rPr lang="en-US" sz="1800" b="1"/>
              <a:t> Website</a:t>
            </a:r>
          </a:p>
        </p:txBody>
      </p:sp>
      <p:pic>
        <p:nvPicPr>
          <p:cNvPr id="132107" name="Picture 11" descr="Click here for the Ghiradelli website.">
            <a:hlinkClick r:id="rId5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195811"/>
            <a:ext cx="798513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4813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Candy Bar Handout</a:t>
            </a:r>
          </a:p>
        </p:txBody>
      </p:sp>
      <p:pic>
        <p:nvPicPr>
          <p:cNvPr id="138247" name="Picture 7" descr="Designing a Candy Bar Handou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8599"/>
            <a:ext cx="4724399" cy="6432893"/>
          </a:xfrm>
          <a:prstGeom prst="rect">
            <a:avLst/>
          </a:prstGeom>
          <a:noFill/>
        </p:spPr>
      </p:pic>
      <p:sp>
        <p:nvSpPr>
          <p:cNvPr id="4" name="Text Placeholder 3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 hidden="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04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E1480-5D2A-0E4E-A958-FED82A5D9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r>
              <a:rPr lang="en-US"/>
              <a:t>Assignments for Wednesday……..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48A3E-2FEE-CB4B-8409-E851E9C96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600200"/>
            <a:ext cx="7467600" cy="4525963"/>
          </a:xfrm>
        </p:spPr>
        <p:txBody>
          <a:bodyPr/>
          <a:lstStyle/>
          <a:p>
            <a:r>
              <a:rPr lang="en-US"/>
              <a:t>Textbook Reading, Chapter 2 and Appendix A</a:t>
            </a:r>
          </a:p>
          <a:p>
            <a:r>
              <a:rPr lang="en-US"/>
              <a:t>Appendix A will be our model for Group Project later in the quarter</a:t>
            </a:r>
          </a:p>
          <a:p>
            <a:r>
              <a:rPr lang="en-US"/>
              <a:t>Office Hours – </a:t>
            </a:r>
            <a:r>
              <a:rPr lang="en-US" b="1"/>
              <a:t>Mondays 1:30 p.m. – 3:30 p.m. </a:t>
            </a:r>
            <a:r>
              <a:rPr lang="en-US"/>
              <a:t>Rady Undergrad Offices, 2E108</a:t>
            </a:r>
          </a:p>
          <a:p>
            <a:r>
              <a:rPr lang="en-US"/>
              <a:t>Visit </a:t>
            </a:r>
            <a:r>
              <a:rPr lang="en-US">
                <a:hlinkClick r:id="rId2"/>
              </a:rPr>
              <a:t>http://www.selfridges.com/US/en/</a:t>
            </a:r>
            <a:r>
              <a:rPr lang="en-US"/>
              <a:t> to prepare for in class exercise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840024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467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>
                <a:latin typeface="+mj-lt"/>
                <a:cs typeface="Calibri" charset="0"/>
              </a:rPr>
              <a:t>The Rady School of Management</a:t>
            </a:r>
            <a:br>
              <a:rPr lang="en-US" sz="3600">
                <a:latin typeface="+mj-lt"/>
                <a:cs typeface="Calibri" charset="0"/>
              </a:rPr>
            </a:br>
            <a:endParaRPr lang="en-US" sz="3200" b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2743200"/>
            <a:ext cx="54102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MGT 103 Product Marketing &amp; Management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Mon. &amp; Wed. , 11:00 a.m. – 12:20 p.m. 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OTRSN 1S114</a:t>
            </a:r>
          </a:p>
          <a:p>
            <a:pPr eaLnBrk="1" hangingPunct="1">
              <a:defRPr/>
            </a:pPr>
            <a:endParaRPr lang="en-US" b="1" dirty="0">
              <a:latin typeface="+mn-lt"/>
              <a:cs typeface="Calibri" charset="0"/>
            </a:endParaRP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Professor Burt De Mill</a:t>
            </a:r>
          </a:p>
        </p:txBody>
      </p:sp>
    </p:spTree>
    <p:extLst>
      <p:ext uri="{BB962C8B-B14F-4D97-AF65-F5344CB8AC3E}">
        <p14:creationId xmlns:p14="http://schemas.microsoft.com/office/powerpoint/2010/main" val="302701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64" name="AutoShape 1032"/>
          <p:cNvSpPr>
            <a:spLocks noChangeArrowheads="1"/>
          </p:cNvSpPr>
          <p:nvPr/>
        </p:nvSpPr>
        <p:spPr bwMode="auto">
          <a:xfrm>
            <a:off x="1224095" y="340260"/>
            <a:ext cx="7989477" cy="75565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/>
            <a:endParaRPr lang="en-US" sz="2000" dirty="0">
              <a:solidFill>
                <a:srgbClr val="A5053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06186"/>
            <a:ext cx="8305800" cy="92075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Topics for Today - Lecture #1</a:t>
            </a:r>
            <a:br>
              <a:rPr lang="en-US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60861" y="1556031"/>
            <a:ext cx="7782678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Define marketing and identify the diverse factors influencing marketing actions.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Explain how marketing discovers and satisfies consumer needs.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Distinguish between marketing mix factors and environmental forces.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Explain how organizations build strong customer relationships and customer value through marketing.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Describe how today’s customer relationship era differs from prior eras.</a:t>
            </a: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 hidden="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96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53988"/>
            <a:ext cx="8056563" cy="6858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/>
            <a:endParaRPr lang="en-US" sz="3200" b="1" dirty="0">
              <a:solidFill>
                <a:srgbClr val="0078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-13367"/>
            <a:ext cx="7258875" cy="1143000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WHAT IS MARKETING? </a:t>
            </a:r>
            <a:r>
              <a:rPr lang="en-US" sz="1800" b="1" dirty="0">
                <a:solidFill>
                  <a:srgbClr val="00B0F0"/>
                </a:solidFill>
              </a:rPr>
              <a:t>(1 of 2)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65909" y="1657369"/>
            <a:ext cx="4057922" cy="331330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What Is</a:t>
            </a:r>
            <a:r>
              <a:rPr lang="en-US" sz="2400" b="1" dirty="0"/>
              <a:t> Marketing</a:t>
            </a:r>
            <a:r>
              <a:rPr lang="en-US" sz="2400" dirty="0"/>
              <a:t>?</a:t>
            </a:r>
          </a:p>
          <a:p>
            <a:r>
              <a:rPr lang="en-US" sz="2400" dirty="0"/>
              <a:t>You Are a Marketing Expert Already</a:t>
            </a:r>
          </a:p>
          <a:p>
            <a:r>
              <a:rPr lang="en-US" sz="2400" dirty="0"/>
              <a:t>Involved in Thousands of Buying Decisions</a:t>
            </a:r>
          </a:p>
          <a:p>
            <a:r>
              <a:rPr lang="en-US" sz="2400" dirty="0"/>
              <a:t>Involved in Some Selling Decisions</a:t>
            </a:r>
          </a:p>
          <a:p>
            <a:r>
              <a:rPr lang="en-US" sz="2400" dirty="0"/>
              <a:t>Marketing Is </a:t>
            </a:r>
            <a:r>
              <a:rPr lang="en-US" sz="2400" b="1" dirty="0"/>
              <a:t>NOT</a:t>
            </a:r>
            <a:r>
              <a:rPr lang="en-US" sz="2400" dirty="0"/>
              <a:t> Easy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910" y="1669874"/>
            <a:ext cx="3070365" cy="307036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©Patrick T. Fallon/Bloomberg via Getty Images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1D87E17B-612F-C748-AA39-2E76074E7012}"/>
              </a:ext>
            </a:extLst>
          </p:cNvPr>
          <p:cNvSpPr/>
          <p:nvPr/>
        </p:nvSpPr>
        <p:spPr bwMode="auto">
          <a:xfrm>
            <a:off x="3276600" y="5296548"/>
            <a:ext cx="2438400" cy="1217612"/>
          </a:xfrm>
          <a:prstGeom prst="cloud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Many try, few excel!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A6094BC-EADB-504B-AA34-85F44CF785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489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+mn-cs"/>
              </a:rPr>
              <a:t>FIGURE 1-1</a:t>
            </a:r>
            <a:r>
              <a:rPr lang="en-US" sz="2800" b="1" dirty="0">
                <a:cs typeface="+mn-cs"/>
              </a:rPr>
              <a:t>  The see-if-you</a:t>
            </a:r>
            <a:r>
              <a:rPr lang="en-US" sz="2800" b="1" dirty="0">
                <a:latin typeface="Arial"/>
                <a:cs typeface="+mn-cs"/>
              </a:rPr>
              <a:t>’</a:t>
            </a:r>
            <a:r>
              <a:rPr lang="en-US" sz="2800" b="1" dirty="0">
                <a:cs typeface="+mn-cs"/>
              </a:rPr>
              <a:t>re-really-a-marketing-expert test</a:t>
            </a:r>
            <a:endParaRPr lang="en-US" sz="1800" b="1" dirty="0">
              <a:cs typeface="+mn-cs"/>
            </a:endParaRPr>
          </a:p>
        </p:txBody>
      </p:sp>
      <p:sp>
        <p:nvSpPr>
          <p:cNvPr id="11" name="Content Placeholder 10"/>
          <p:cNvSpPr txBox="1">
            <a:spLocks noGrp="1"/>
          </p:cNvSpPr>
          <p:nvPr>
            <p:ph idx="1"/>
          </p:nvPr>
        </p:nvSpPr>
        <p:spPr>
          <a:xfrm>
            <a:off x="1066800" y="1600200"/>
            <a:ext cx="7620000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is the name of Pepsi’s most recent entry into the mid-calorie market for cola flavored soft drinks? </a:t>
            </a:r>
            <a:r>
              <a:rPr lang="en-US" sz="2400" b="1" dirty="0"/>
              <a:t>(a) Pepsi XL, (b) Pepsi Edge </a:t>
            </a:r>
            <a:r>
              <a:rPr lang="de-DE" sz="2400" b="1" dirty="0"/>
              <a:t>(c) Pepsi Next, (d) Pepsi True.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True or False</a:t>
            </a:r>
            <a:r>
              <a:rPr lang="en-US" sz="2400" dirty="0"/>
              <a:t>. The 60-year lifetime value of a loyal Kleenex customer is </a:t>
            </a:r>
            <a:r>
              <a:rPr lang="en-US" sz="2400" b="1" dirty="0"/>
              <a:t>$994.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 be socially responsible, Patagonia recycles which of the following to produce many of its products? </a:t>
            </a:r>
            <a:r>
              <a:rPr lang="en-US" sz="2400" b="1" dirty="0"/>
              <a:t>(a) tires, (b) paper, </a:t>
            </a:r>
            <a:r>
              <a:rPr lang="de-DE" sz="2400" b="1" dirty="0"/>
              <a:t>(c) plastic bottles.</a:t>
            </a:r>
            <a:endParaRPr lang="en-US" sz="2400" b="1" dirty="0"/>
          </a:p>
        </p:txBody>
      </p:sp>
      <p:sp>
        <p:nvSpPr>
          <p:cNvPr id="5" name="Text Placeholder 4" hidden="1">
            <a:extLst>
              <a:ext uri="{FF2B5EF4-FFF2-40B4-BE49-F238E27FC236}">
                <a16:creationId xmlns:a16="http://schemas.microsoft.com/office/drawing/2014/main" id="{1EEAD6B0-1D1A-4EA9-B654-B59F456B07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8674C5E9-5447-4866-B890-0ABBA34A0F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25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160338"/>
            <a:ext cx="7904163" cy="6858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/>
            <a:endParaRPr lang="en-US" sz="3200" b="1" dirty="0">
              <a:solidFill>
                <a:srgbClr val="007800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-10073"/>
            <a:ext cx="8229600" cy="1143000"/>
          </a:xfrm>
          <a:ln>
            <a:noFill/>
          </a:ln>
        </p:spPr>
        <p:txBody>
          <a:bodyPr/>
          <a:lstStyle/>
          <a:p>
            <a:r>
              <a:rPr lang="en-US" sz="2800" b="1" dirty="0">
                <a:solidFill>
                  <a:srgbClr val="A50532"/>
                </a:solidFill>
              </a:rPr>
              <a:t>               </a:t>
            </a:r>
            <a:r>
              <a:rPr lang="en-US" sz="2800" b="1" dirty="0">
                <a:solidFill>
                  <a:srgbClr val="00B0F0"/>
                </a:solidFill>
              </a:rPr>
              <a:t>WHAT IS MARKETING? </a:t>
            </a:r>
            <a:r>
              <a:rPr lang="en-US" sz="2000" b="1" dirty="0">
                <a:solidFill>
                  <a:srgbClr val="00B0F0"/>
                </a:solidFill>
              </a:rPr>
              <a:t>(2 of 2) 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19200" y="1346721"/>
            <a:ext cx="79248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Marketing and Your Career</a:t>
            </a:r>
          </a:p>
          <a:p>
            <a:pPr lvl="1">
              <a:buFont typeface="Arial"/>
              <a:buChar char="•"/>
            </a:pPr>
            <a:r>
              <a:rPr lang="en-US" dirty="0"/>
              <a:t>Goal is to </a:t>
            </a:r>
            <a:r>
              <a:rPr lang="ja-JP" altLang="en-US"/>
              <a:t>“</a:t>
            </a:r>
            <a:r>
              <a:rPr lang="en-US" dirty="0"/>
              <a:t>Do Marketing!</a:t>
            </a:r>
            <a:r>
              <a:rPr lang="ja-JP" altLang="en-US"/>
              <a:t>”</a:t>
            </a:r>
            <a:endParaRPr lang="en-US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/>
              <a:t>Small Businesses Offer Marketing Careers</a:t>
            </a:r>
          </a:p>
          <a:p>
            <a:pPr marL="0" indent="0">
              <a:buNone/>
            </a:pPr>
            <a:r>
              <a:rPr lang="en-US" b="1" dirty="0"/>
              <a:t>You Too Could Start a Successful Business!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554476"/>
            <a:ext cx="4419600" cy="294345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©Reuters/</a:t>
            </a:r>
            <a:r>
              <a:rPr lang="en-US" dirty="0" err="1"/>
              <a:t>Alamy</a:t>
            </a:r>
            <a:r>
              <a:rPr lang="en-US" dirty="0"/>
              <a:t> Stock Photo</a:t>
            </a:r>
          </a:p>
        </p:txBody>
      </p:sp>
      <p:sp>
        <p:nvSpPr>
          <p:cNvPr id="4" name="Text Placeholder 3" hidden="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58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227013"/>
            <a:ext cx="7984331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/>
            <a:endParaRPr lang="en-US" sz="2200" b="1">
              <a:solidFill>
                <a:srgbClr val="A505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solidFill>
                  <a:srgbClr val="00B0F0"/>
                </a:solidFill>
              </a:rPr>
              <a:t>         WHAT IS MARKETING?</a:t>
            </a:r>
            <a:br>
              <a:rPr lang="en-US" sz="3600" b="1">
                <a:solidFill>
                  <a:srgbClr val="00B0F0"/>
                </a:solidFill>
              </a:rPr>
            </a:br>
            <a:r>
              <a:rPr lang="en-US" sz="3600" b="1">
                <a:solidFill>
                  <a:srgbClr val="00B0F0"/>
                </a:solidFill>
              </a:rPr>
              <a:t>         </a:t>
            </a:r>
            <a:r>
              <a:rPr lang="en-US" sz="2800" b="1">
                <a:solidFill>
                  <a:srgbClr val="00B0F0"/>
                </a:solidFill>
              </a:rPr>
              <a:t>DELIVERING VALUE TO CUSTOMERS</a:t>
            </a:r>
            <a:endParaRPr lang="en-US" sz="280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6994" y="2041079"/>
            <a:ext cx="7306733" cy="3505199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Marketing</a:t>
            </a:r>
            <a:r>
              <a:rPr lang="en-US" b="1"/>
              <a:t> </a:t>
            </a:r>
          </a:p>
          <a:p>
            <a:pPr marL="457200" lvl="1" indent="0">
              <a:buNone/>
            </a:pPr>
            <a:r>
              <a:rPr lang="en-US"/>
              <a:t>Seeks to:</a:t>
            </a:r>
          </a:p>
          <a:p>
            <a:pPr lvl="1">
              <a:buFont typeface="Arial"/>
              <a:buChar char="•"/>
            </a:pPr>
            <a:r>
              <a:rPr lang="en-US"/>
              <a:t>Discover Needs and Wants of Customers</a:t>
            </a:r>
          </a:p>
          <a:p>
            <a:pPr lvl="1">
              <a:buFont typeface="Arial"/>
              <a:buChar char="•"/>
            </a:pPr>
            <a:r>
              <a:rPr lang="en-US"/>
              <a:t>Satisfy Them</a:t>
            </a:r>
          </a:p>
          <a:p>
            <a:pPr marL="0" indent="0">
              <a:buNone/>
            </a:pPr>
            <a:r>
              <a:rPr lang="en-US" b="1"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Exchange</a:t>
            </a:r>
            <a:endParaRPr lang="en-US" b="1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86F3B-078A-FF4D-9102-09B86D1708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88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1186588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/>
            <a:endParaRPr lang="en-US" sz="2200" b="1">
              <a:solidFill>
                <a:srgbClr val="A50532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6800" y="203926"/>
            <a:ext cx="8229600" cy="1143000"/>
          </a:xfrm>
        </p:spPr>
        <p:txBody>
          <a:bodyPr/>
          <a:lstStyle/>
          <a:p>
            <a:r>
              <a:rPr lang="en-US" sz="3200" b="1">
                <a:solidFill>
                  <a:srgbClr val="00B0F0"/>
                </a:solidFill>
              </a:rPr>
              <a:t>WHAT IS MARKETING?</a:t>
            </a:r>
            <a:br>
              <a:rPr lang="en-US" sz="3200" b="1">
                <a:solidFill>
                  <a:srgbClr val="00B0F0"/>
                </a:solidFill>
              </a:rPr>
            </a:br>
            <a:r>
              <a:rPr lang="en-US" b="1">
                <a:solidFill>
                  <a:srgbClr val="00B0F0"/>
                </a:solidFill>
              </a:rPr>
              <a:t>REQUIREMENTS FOR MARKETING TO OCCUR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33943" y="1828800"/>
            <a:ext cx="7979996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Two+ Parties with Unsatisfied Needs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 Desire and Ability to Be Satisfied</a:t>
            </a:r>
            <a:endParaRPr lang="en-US">
              <a:solidFill>
                <a:srgbClr val="2C455E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/>
              <a:t>A Way for the Parties to Communicate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Something to Exchange</a:t>
            </a:r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91940"/>
      </p:ext>
    </p:extLst>
  </p:cSld>
  <p:clrMapOvr>
    <a:masterClrMapping/>
  </p:clrMapOvr>
</p:sld>
</file>

<file path=ppt/theme/theme1.xml><?xml version="1.0" encoding="utf-8"?>
<a:theme xmlns:a="http://schemas.openxmlformats.org/drawingml/2006/main" name="General Presentation-building-side">
  <a:themeElements>
    <a:clrScheme name="Otterson_powerpoi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tterson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tterson_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LongProperties xmlns="http://schemas.microsoft.com/office/2006/metadata/longProperties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3D0D3045D2FF4FB51A5B63DF3AAA65" ma:contentTypeVersion="3" ma:contentTypeDescription="Create a new document." ma:contentTypeScope="" ma:versionID="6841a04a395bc456f6e306e967f3d95c">
  <xsd:schema xmlns:xsd="http://www.w3.org/2001/XMLSchema" xmlns:p="http://schemas.microsoft.com/office/2006/metadata/properties" xmlns:ns1="http://schemas.microsoft.com/sharepoint/v3" xmlns:ns2="8dfc9360-30d7-44fa-9454-8814658167eb" targetNamespace="http://schemas.microsoft.com/office/2006/metadata/properties" ma:root="true" ma:fieldsID="9af39eaed083fb799ebbfefa202d23f3" ns1:_="" ns2:_="">
    <xsd:import namespace="http://schemas.microsoft.com/sharepoint/v3"/>
    <xsd:import namespace="8dfc9360-30d7-44fa-9454-8814658167eb"/>
    <xsd:element name="properties">
      <xsd:complexType>
        <xsd:sequence>
          <xsd:element name="documentManagement">
            <xsd:complexType>
              <xsd:all>
                <xsd:element ref="ns2:Document_x0020_Audience" minOccurs="0"/>
                <xsd:element ref="ns2:Kin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6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7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8dfc9360-30d7-44fa-9454-8814658167eb" elementFormDefault="qualified">
    <xsd:import namespace="http://schemas.microsoft.com/office/2006/documentManagement/types"/>
    <xsd:element name="Document_x0020_Audience" ma:index="2" nillable="true" ma:displayName="Document Audience" ma:default="Frequently Used" ma:internalName="Document_x0020_Audienc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Frequently Used"/>
                    <xsd:enumeration value="Faculty Assistant"/>
                    <xsd:enumeration value="Alumni"/>
                    <xsd:enumeration value="Students"/>
                  </xsd:restriction>
                </xsd:simpleType>
              </xsd:element>
            </xsd:sequence>
          </xsd:extension>
        </xsd:complexContent>
      </xsd:complexType>
    </xsd:element>
    <xsd:element name="Kind" ma:index="3" nillable="true" ma:displayName="Kind" ma:default="CDs" ma:format="Dropdown" ma:internalName="Kind">
      <xsd:simpleType>
        <xsd:union memberTypes="dms:Text">
          <xsd:simpleType>
            <xsd:restriction base="dms:Choice">
              <xsd:enumeration value="CDs"/>
              <xsd:enumeration value="Course Materials"/>
              <xsd:enumeration value="Forms"/>
              <xsd:enumeration value="Guidelines"/>
              <xsd:enumeration value="Insert Files"/>
              <xsd:enumeration value="Mailing Labels"/>
              <xsd:enumeration value="Maps"/>
              <xsd:enumeration value="Marketing Materials"/>
              <xsd:enumeration value="Name Badges"/>
              <xsd:enumeration value="PowerPoint"/>
              <xsd:enumeration value="Signage"/>
              <xsd:enumeration value="Stationery"/>
              <xsd:enumeration value="Web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 ma:readOnly="tru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4.xml><?xml version="1.0" encoding="utf-8"?>
<p:properties xmlns:p="http://schemas.microsoft.com/office/2006/metadata/properties" xmlns:xsi="http://www.w3.org/2001/XMLSchema-instance">
  <documentManagement>
    <Kind xmlns="8dfc9360-30d7-44fa-9454-8814658167eb">Course Materials</Kind>
    <Document_x0020_Audience xmlns="8dfc9360-30d7-44fa-9454-8814658167eb"/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11867CF-15CD-4A8E-9B76-7943E78E43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F5EBA2-B4B7-41E0-9B6A-EF41C3DE360E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A9056A18-FDE8-4B63-AE74-C7463994AC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4.xml><?xml version="1.0" encoding="utf-8"?>
<ds:datastoreItem xmlns:ds="http://schemas.openxmlformats.org/officeDocument/2006/customXml" ds:itemID="{069410F0-41F1-42B4-BB9F-D8918C5FCEB4}">
  <ds:schemaRefs>
    <ds:schemaRef ds:uri="http://www.w3.org/XML/1998/namespace"/>
    <ds:schemaRef ds:uri="http://purl.org/dc/dcmitype/"/>
    <ds:schemaRef ds:uri="http://purl.org/dc/terms/"/>
    <ds:schemaRef ds:uri="http://purl.org/dc/elements/1.1/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 Presentation-building-side</Template>
  <TotalTime>2767</TotalTime>
  <Words>1132</Words>
  <Application>Microsoft Macintosh PowerPoint</Application>
  <PresentationFormat>On-screen Show (4:3)</PresentationFormat>
  <Paragraphs>191</Paragraphs>
  <Slides>35</Slides>
  <Notes>28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General Presentation-building-side</vt:lpstr>
      <vt:lpstr>The Rady School of Management </vt:lpstr>
      <vt:lpstr>GROUND RULES</vt:lpstr>
      <vt:lpstr>Your MGT 103 Goals?</vt:lpstr>
      <vt:lpstr>Key Topics for Today - Lecture #1  </vt:lpstr>
      <vt:lpstr>WHAT IS MARKETING? (1 of 2)</vt:lpstr>
      <vt:lpstr>FIGURE 1-1  The see-if-you’re-really-a-marketing-expert test</vt:lpstr>
      <vt:lpstr>               WHAT IS MARKETING? (2 of 2) </vt:lpstr>
      <vt:lpstr>         WHAT IS MARKETING?          DELIVERING VALUE TO CUSTOMERS</vt:lpstr>
      <vt:lpstr>WHAT IS MARKETING? REQUIREMENTS FOR MARKETING TO OCCUR</vt:lpstr>
      <vt:lpstr>WHAT IS MARKETING? REQUIREMENTS FOR MARKETING TO OCCUR</vt:lpstr>
      <vt:lpstr>FIGURE 1-2  A marketing department relates to many people, organizations, and environmental forces.</vt:lpstr>
      <vt:lpstr>HOW MARKETING DISCOVERS CONSUMER NEEDS THE CHALLENGE: NEW PRODUCTS</vt:lpstr>
      <vt:lpstr>Wearable Computer? What “benefits” and what “showstoppers”?</vt:lpstr>
      <vt:lpstr>Google Glass winner or loser?</vt:lpstr>
      <vt:lpstr>HOW MARKETING DISCOVERS CONSUMER NEEDS NEEDS vs. WANTS</vt:lpstr>
      <vt:lpstr>FIGURE 1-3  Marketing seeks to discover consumer needs through research and then satisfy them with a marketing program. </vt:lpstr>
      <vt:lpstr>HOW MARKETING SATISFIES CONSUMER NEEDS THE FOUR Ps</vt:lpstr>
      <vt:lpstr>HOW MARKETING DISCOVERS CONSUMER NEEDS ENVIRONMENTAL FORCES</vt:lpstr>
      <vt:lpstr>THE MARKETING PROGRAM HOW CUSTOMER RELATIONSHIPS ARE BUILT</vt:lpstr>
      <vt:lpstr>      What is their message? Target audience? Value?</vt:lpstr>
      <vt:lpstr>THE MARKETING PROGRAM RELATIONSHIP MARKETING</vt:lpstr>
      <vt:lpstr>3M’S STRATEGY AND MARKETING PROGRAM DISCOVERING AND SATISFYING STUDENT STUDY NEEDS (1 of 2)  </vt:lpstr>
      <vt:lpstr>FIGURE 1-4  Marketing programs for two new 3M Post-it® brand products targeted at college students and office workers.</vt:lpstr>
      <vt:lpstr>3M’S STRATEGY AND MARKETING PROGRAM DISCOVERING AND SATISFYING STUDENT STUDY NEEDS  (2 of 2)</vt:lpstr>
      <vt:lpstr>FIGURE 1-5  Four different orientations in the history of American business </vt:lpstr>
      <vt:lpstr>Selfridge’s</vt:lpstr>
      <vt:lpstr>HOW MARKETING BECAME IMPORTANT EVOLUTION OF THE MARKET ORIENTATION</vt:lpstr>
      <vt:lpstr>HOW MARKETING BECAME IMPORTANT ETHICS AND SOCIAL RESPONSIBILITY</vt:lpstr>
      <vt:lpstr>HOW MARKETING BECAME IMPORTANT BREADTH AND DEPTH OF MARKETING (1 of 2)</vt:lpstr>
      <vt:lpstr>HOW MARKETING BECAME IMPORTANT BREADTH AND DEPTH OF MARKETING (2 of 2)</vt:lpstr>
      <vt:lpstr>IN-CLASS ACTIVITY 1-1</vt:lpstr>
      <vt:lpstr> Designing a Better Candy Bar</vt:lpstr>
      <vt:lpstr>Candy Bar Handout</vt:lpstr>
      <vt:lpstr>Assignments for Wednesday……..</vt:lpstr>
      <vt:lpstr>The Rady School of Management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Undergraduate Programs</dc:title>
  <dc:creator>gazarabadi</dc:creator>
  <cp:lastModifiedBy>Burt De Mill</cp:lastModifiedBy>
  <cp:revision>169</cp:revision>
  <cp:lastPrinted>2013-04-01T20:55:20Z</cp:lastPrinted>
  <dcterms:created xsi:type="dcterms:W3CDTF">2011-10-17T21:09:11Z</dcterms:created>
  <dcterms:modified xsi:type="dcterms:W3CDTF">2020-01-03T19:40:48Z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